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417" r:id="rId11"/>
    <p:sldId id="265" r:id="rId12"/>
    <p:sldId id="421" r:id="rId13"/>
    <p:sldId id="420" r:id="rId14"/>
    <p:sldId id="271" r:id="rId15"/>
    <p:sldId id="382" r:id="rId16"/>
    <p:sldId id="384" r:id="rId17"/>
    <p:sldId id="266" r:id="rId18"/>
    <p:sldId id="422" r:id="rId19"/>
    <p:sldId id="396" r:id="rId20"/>
    <p:sldId id="423" r:id="rId21"/>
    <p:sldId id="434" r:id="rId22"/>
    <p:sldId id="436" r:id="rId23"/>
    <p:sldId id="435" r:id="rId24"/>
    <p:sldId id="437" r:id="rId25"/>
    <p:sldId id="4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B31D4-D71E-4332-9F01-9A64EBE66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2265A-7065-4F28-9531-D9DDE102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0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2265A-7065-4F28-9531-D9DDE1024C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1458-9C97-48C9-B330-B61B4941F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B3653-B3DE-46AC-AD16-40BB77E92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8716-16EE-453D-8905-D31CD5B2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033F-CFE6-48D5-A1E4-A38E09B9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6A31-69DD-4BA4-9B18-D7E81E51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9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3C58-C364-484F-88C1-67CED160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C3925-F9F3-48C3-A8DE-AD663693E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D40C5-113D-4F32-924C-21815AF9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0648B-EB0D-491F-A6F7-87237177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AE40D-7A25-4D53-BDB8-097C5A7F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4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4502E-BACC-498E-8F78-AD994272C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F911-3096-4246-AAB9-9759FF039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C17FD-CB9C-4EA2-B1E4-9EDA6B2E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3A2ED-81F4-4897-B49D-0A40F39D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FEBD-B7A0-4390-B068-B4CA3A0C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70AF-48F0-44E2-B3D9-88453809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DEF0-DD5B-4F1F-B94E-DED79BFD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BAA4-A5F1-4014-91C6-3A336D66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507F0-D142-4E84-A5A6-3785F5D3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6E5BC-EDC6-49F8-9735-7782C038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922B-8511-4BDD-96CB-8F1EFBAD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3C8E-C8B0-4FFF-A9DC-16E72D24B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5D963-23BE-4EE0-A225-BA25CDA2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2B6B-9EA4-4796-A985-FCA29F7B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70509-13AE-439B-BAAE-ECECC2D9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D5BF-1DB3-439D-82DD-363E5EEC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5A61A-7045-4BF2-B73B-611BE81BA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955A9-8F98-4508-A673-0FCC37DB2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60CA6-4E24-4303-A9AE-92842D18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3CA32-D7C0-4FAC-B36B-0A5BC55D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01EC5-FA3D-4A77-9ECC-07E28B3A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E34F-99E0-4230-9E1B-F03B79AF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D471B-31A3-47AF-A220-9DAAC190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E2B0E-D8FA-468B-A03A-9F7A0657D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3ED2C-47A4-46DA-8E8E-557E8CF3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B66C5-BDD7-4A8C-A624-82DD3CC49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1B79F-FC19-405D-8F3C-80E7A612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89EB4-C012-40B2-97E9-BB5DE3D3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DC084-B2C2-4FFF-AA31-81226005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F01B-CF82-48BF-9CD1-F686EE38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35679-0898-43F6-95E5-C59E3016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382BC-EED9-4794-86EF-5F80D06E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E5CD4-7C90-4319-879D-344BECE3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3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83402-F27E-46CC-B3F7-B71831E8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C8A90-DB7B-46A7-9580-CB188BC2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94649-338A-4093-AA6E-16142885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DCE8-89E3-417F-9A3C-36CC858C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516A-4DB4-4D0B-B66B-B3619D0D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9B2EA-D7B3-4171-AF4B-D38C1981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8A19F-1372-4C67-98EC-3A4F68F6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018AC-D04A-412C-95D1-F7728D5E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6367D-13BC-43A5-95D6-016AED13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1E4B-6EB9-4A6C-814D-898C9281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551DF-5A75-4818-9D0F-7B1EFEEDC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3F25C-3141-4A64-A35B-418320A91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8D321-6269-4DF5-99E4-B42460FA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4E392-35BE-488F-A9B3-6265507D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CABC1-3C1A-4970-B053-05EB981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2E3A6-0CCA-4000-ABEB-B2FAC9A6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D78DA-8247-48A3-92FE-D4729511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9D505-DE01-4B2B-BEB6-009F53BF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0E70-C439-404F-A558-C0231A5F0DB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634EF-3C4A-4040-AAF2-BC96B8686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4C02C-EE12-426E-8F3F-6D4532F5F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D6189-3F88-4CA6-AF1F-8E4AD9C0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EF18-4422-45A0-8CD8-12BADE096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Computational Cognitive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1D1BF-21BD-4F9D-9401-2B831AE77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0526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/>
              <a:t>Lecture 12: Causality 3</a:t>
            </a:r>
          </a:p>
          <a:p>
            <a:endParaRPr lang="en-US" sz="3200" dirty="0"/>
          </a:p>
          <a:p>
            <a:r>
              <a:rPr lang="en-US" sz="3200" dirty="0"/>
              <a:t>Guest lecturer: Tadeg </a:t>
            </a:r>
            <a:r>
              <a:rPr lang="en-US" sz="3200" dirty="0" err="1"/>
              <a:t>Quillien</a:t>
            </a:r>
            <a:endParaRPr lang="en-US" sz="3200" dirty="0"/>
          </a:p>
          <a:p>
            <a:r>
              <a:rPr lang="en-US" sz="3200" dirty="0"/>
              <a:t>School of Informatics,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274783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68" y="76628"/>
            <a:ext cx="68716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You win a dollar </a:t>
            </a:r>
            <a:r>
              <a:rPr lang="en-US" sz="3600" dirty="0">
                <a:solidFill>
                  <a:srgbClr val="7030A0"/>
                </a:solidFill>
              </a:rPr>
              <a:t>if and only if you get a green ball from the top box </a:t>
            </a:r>
            <a:r>
              <a:rPr lang="en-US" sz="3600" b="1" u="sng" dirty="0">
                <a:solidFill>
                  <a:srgbClr val="7030A0"/>
                </a:solidFill>
              </a:rPr>
              <a:t>AND</a:t>
            </a:r>
            <a:r>
              <a:rPr lang="en-US" sz="3600" dirty="0">
                <a:solidFill>
                  <a:srgbClr val="7030A0"/>
                </a:solidFill>
              </a:rPr>
              <a:t> a blue ball from the bottom box. </a:t>
            </a: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600" dirty="0"/>
              <a:t>Did Joe win a dollar because he drew a </a:t>
            </a:r>
            <a:r>
              <a:rPr lang="en-US" sz="3600" dirty="0">
                <a:solidFill>
                  <a:srgbClr val="00B050"/>
                </a:solidFill>
              </a:rPr>
              <a:t>green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/>
              <a:t>ball, or because he drew a </a:t>
            </a:r>
            <a:r>
              <a:rPr lang="en-US" sz="3600" dirty="0">
                <a:solidFill>
                  <a:srgbClr val="0070C0"/>
                </a:solidFill>
              </a:rPr>
              <a:t>blue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/>
              <a:t>ball?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(Morris et al., 2019, </a:t>
            </a:r>
            <a:r>
              <a:rPr lang="en-US" dirty="0" err="1"/>
              <a:t>PLoS</a:t>
            </a:r>
            <a:r>
              <a:rPr lang="en-US" dirty="0"/>
              <a:t> One)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EAEF6-F141-4842-9A64-C44F7D011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47" y="537667"/>
            <a:ext cx="3181199" cy="26899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C3FAFD-E13D-4DAE-A59A-B3B56268688B}"/>
              </a:ext>
            </a:extLst>
          </p:cNvPr>
          <p:cNvSpPr/>
          <p:nvPr/>
        </p:nvSpPr>
        <p:spPr>
          <a:xfrm>
            <a:off x="10887772" y="3438048"/>
            <a:ext cx="436098" cy="43609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2C7AC9-702C-4C61-A9A6-0303CB7A2610}"/>
              </a:ext>
            </a:extLst>
          </p:cNvPr>
          <p:cNvSpPr/>
          <p:nvPr/>
        </p:nvSpPr>
        <p:spPr>
          <a:xfrm>
            <a:off x="8938965" y="3438048"/>
            <a:ext cx="436098" cy="4360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79BA5AFB-2505-485C-AC00-5CEB6A724747}"/>
              </a:ext>
            </a:extLst>
          </p:cNvPr>
          <p:cNvSpPr/>
          <p:nvPr/>
        </p:nvSpPr>
        <p:spPr>
          <a:xfrm>
            <a:off x="8257736" y="1139483"/>
            <a:ext cx="436098" cy="2508867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AC7CDD94-C2B7-461C-80E3-C5921700AD71}"/>
              </a:ext>
            </a:extLst>
          </p:cNvPr>
          <p:cNvSpPr/>
          <p:nvPr/>
        </p:nvSpPr>
        <p:spPr>
          <a:xfrm flipH="1">
            <a:off x="11642380" y="2477900"/>
            <a:ext cx="436098" cy="1254434"/>
          </a:xfrm>
          <a:prstGeom prst="curvedRightArrow">
            <a:avLst>
              <a:gd name="adj1" fmla="val 25000"/>
              <a:gd name="adj2" fmla="val 53252"/>
              <a:gd name="adj3" fmla="val 25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795374-2D0C-4AAA-98D8-4675076C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92" y="5078435"/>
            <a:ext cx="2355107" cy="100518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83C2BF-AF66-4ED1-8488-34A9B4E623E5}"/>
              </a:ext>
            </a:extLst>
          </p:cNvPr>
          <p:cNvCxnSpPr>
            <a:cxnSpLocks/>
          </p:cNvCxnSpPr>
          <p:nvPr/>
        </p:nvCxnSpPr>
        <p:spPr>
          <a:xfrm>
            <a:off x="9375063" y="4000186"/>
            <a:ext cx="655202" cy="95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5FED2B-714D-4ECF-9590-38C752B07F7D}"/>
              </a:ext>
            </a:extLst>
          </p:cNvPr>
          <p:cNvCxnSpPr>
            <a:cxnSpLocks/>
          </p:cNvCxnSpPr>
          <p:nvPr/>
        </p:nvCxnSpPr>
        <p:spPr>
          <a:xfrm flipH="1">
            <a:off x="10395092" y="4000186"/>
            <a:ext cx="492680" cy="95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68F18D-2154-4E3D-B029-797EF102D8C7}"/>
              </a:ext>
            </a:extLst>
          </p:cNvPr>
          <p:cNvSpPr txBox="1"/>
          <p:nvPr/>
        </p:nvSpPr>
        <p:spPr>
          <a:xfrm>
            <a:off x="9923392" y="4126226"/>
            <a:ext cx="65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&amp;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3172E-3ECE-4F9F-A9E6-6153DFFA7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3" y="76628"/>
            <a:ext cx="1347169" cy="13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C97F-08A0-477E-AF35-68E0C6FA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9D40E-3521-4A1F-BED0-455F4EB4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7001"/>
            <a:ext cx="10515600" cy="4351338"/>
          </a:xfrm>
        </p:spPr>
        <p:txBody>
          <a:bodyPr/>
          <a:lstStyle/>
          <a:p>
            <a:r>
              <a:rPr lang="en-US" dirty="0"/>
              <a:t>“Invariance” is still a vague philosophical notion</a:t>
            </a:r>
          </a:p>
          <a:p>
            <a:endParaRPr lang="en-US" dirty="0"/>
          </a:p>
          <a:p>
            <a:r>
              <a:rPr lang="en-US" dirty="0"/>
              <a:t>What computations actually underlie our sense of causation?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C836-6165-48C2-B251-3B58E8D4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effect size model </a:t>
            </a:r>
            <a:r>
              <a:rPr lang="en-US" sz="2800" dirty="0"/>
              <a:t>(</a:t>
            </a:r>
            <a:r>
              <a:rPr lang="en-US" sz="2800" dirty="0" err="1"/>
              <a:t>Quillien</a:t>
            </a:r>
            <a:r>
              <a:rPr lang="en-US" sz="2800" dirty="0"/>
              <a:t>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821ED-82FB-4A2B-BF80-CA233944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92" y="1934114"/>
            <a:ext cx="10515600" cy="4351338"/>
          </a:xfrm>
        </p:spPr>
        <p:txBody>
          <a:bodyPr/>
          <a:lstStyle/>
          <a:p>
            <a:r>
              <a:rPr lang="en-US" dirty="0"/>
              <a:t>To judge whether C caused E, people: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800" dirty="0"/>
              <a:t>‘sample’ counterfactuals from the set of possible outcomes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compute the correlation between C and E across these counterfactuals</a:t>
            </a:r>
          </a:p>
        </p:txBody>
      </p:sp>
    </p:spTree>
    <p:extLst>
      <p:ext uri="{BB962C8B-B14F-4D97-AF65-F5344CB8AC3E}">
        <p14:creationId xmlns:p14="http://schemas.microsoft.com/office/powerpoint/2010/main" val="5785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BEAEF6-F141-4842-9A64-C44F7D011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47" y="584162"/>
            <a:ext cx="3181199" cy="26899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C3FAFD-E13D-4DAE-A59A-B3B56268688B}"/>
              </a:ext>
            </a:extLst>
          </p:cNvPr>
          <p:cNvSpPr/>
          <p:nvPr/>
        </p:nvSpPr>
        <p:spPr>
          <a:xfrm>
            <a:off x="10887772" y="3438048"/>
            <a:ext cx="436098" cy="43609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2C7AC9-702C-4C61-A9A6-0303CB7A2610}"/>
              </a:ext>
            </a:extLst>
          </p:cNvPr>
          <p:cNvSpPr/>
          <p:nvPr/>
        </p:nvSpPr>
        <p:spPr>
          <a:xfrm>
            <a:off x="8938965" y="3438048"/>
            <a:ext cx="436098" cy="4360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79BA5AFB-2505-485C-AC00-5CEB6A724747}"/>
              </a:ext>
            </a:extLst>
          </p:cNvPr>
          <p:cNvSpPr/>
          <p:nvPr/>
        </p:nvSpPr>
        <p:spPr>
          <a:xfrm>
            <a:off x="8257736" y="1139483"/>
            <a:ext cx="436098" cy="2508867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AC7CDD94-C2B7-461C-80E3-C5921700AD71}"/>
              </a:ext>
            </a:extLst>
          </p:cNvPr>
          <p:cNvSpPr/>
          <p:nvPr/>
        </p:nvSpPr>
        <p:spPr>
          <a:xfrm flipH="1">
            <a:off x="11642380" y="2477900"/>
            <a:ext cx="436098" cy="1254434"/>
          </a:xfrm>
          <a:prstGeom prst="curvedRightArrow">
            <a:avLst>
              <a:gd name="adj1" fmla="val 25000"/>
              <a:gd name="adj2" fmla="val 53252"/>
              <a:gd name="adj3" fmla="val 25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795374-2D0C-4AAA-98D8-4675076C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92" y="5078435"/>
            <a:ext cx="2355107" cy="100518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83C2BF-AF66-4ED1-8488-34A9B4E623E5}"/>
              </a:ext>
            </a:extLst>
          </p:cNvPr>
          <p:cNvCxnSpPr>
            <a:cxnSpLocks/>
          </p:cNvCxnSpPr>
          <p:nvPr/>
        </p:nvCxnSpPr>
        <p:spPr>
          <a:xfrm>
            <a:off x="9375063" y="4000186"/>
            <a:ext cx="655202" cy="95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5FED2B-714D-4ECF-9590-38C752B07F7D}"/>
              </a:ext>
            </a:extLst>
          </p:cNvPr>
          <p:cNvCxnSpPr>
            <a:cxnSpLocks/>
          </p:cNvCxnSpPr>
          <p:nvPr/>
        </p:nvCxnSpPr>
        <p:spPr>
          <a:xfrm flipH="1">
            <a:off x="10395092" y="4000186"/>
            <a:ext cx="492680" cy="95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68F18D-2154-4E3D-B029-797EF102D8C7}"/>
              </a:ext>
            </a:extLst>
          </p:cNvPr>
          <p:cNvSpPr txBox="1"/>
          <p:nvPr/>
        </p:nvSpPr>
        <p:spPr>
          <a:xfrm>
            <a:off x="9923392" y="4126226"/>
            <a:ext cx="65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&amp;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4280CF0-857B-47C7-9F2B-499D94A796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6706" y="1139483"/>
          <a:ext cx="7579902" cy="546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992">
                  <a:extLst>
                    <a:ext uri="{9D8B030D-6E8A-4147-A177-3AD203B41FA5}">
                      <a16:colId xmlns:a16="http://schemas.microsoft.com/office/drawing/2014/main" val="4267512068"/>
                    </a:ext>
                  </a:extLst>
                </a:gridCol>
                <a:gridCol w="2533455">
                  <a:extLst>
                    <a:ext uri="{9D8B030D-6E8A-4147-A177-3AD203B41FA5}">
                      <a16:colId xmlns:a16="http://schemas.microsoft.com/office/drawing/2014/main" val="2337388932"/>
                    </a:ext>
                  </a:extLst>
                </a:gridCol>
                <a:gridCol w="2533455">
                  <a:extLst>
                    <a:ext uri="{9D8B030D-6E8A-4147-A177-3AD203B41FA5}">
                      <a16:colId xmlns:a16="http://schemas.microsoft.com/office/drawing/2014/main" val="2392631373"/>
                    </a:ext>
                  </a:extLst>
                </a:gridCol>
              </a:tblGrid>
              <a:tr h="98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Ball from top box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Ball from bottom box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44527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27250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46648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37498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86695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33438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63733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7099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E1C41E9A-A85F-4EDA-8F53-DDEAA9C42E12}"/>
              </a:ext>
            </a:extLst>
          </p:cNvPr>
          <p:cNvSpPr/>
          <p:nvPr/>
        </p:nvSpPr>
        <p:spPr>
          <a:xfrm>
            <a:off x="1260012" y="2393234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3EC444-17B9-4245-9A8A-95BC32B9034F}"/>
              </a:ext>
            </a:extLst>
          </p:cNvPr>
          <p:cNvSpPr/>
          <p:nvPr/>
        </p:nvSpPr>
        <p:spPr>
          <a:xfrm>
            <a:off x="3755724" y="2393234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C71BE9-A4D9-4DC9-BA31-A90E00CEC546}"/>
              </a:ext>
            </a:extLst>
          </p:cNvPr>
          <p:cNvGrpSpPr/>
          <p:nvPr/>
        </p:nvGrpSpPr>
        <p:grpSpPr>
          <a:xfrm>
            <a:off x="5744144" y="2244728"/>
            <a:ext cx="1430220" cy="610431"/>
            <a:chOff x="5744144" y="2244728"/>
            <a:chExt cx="1430220" cy="61043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706DA91-3116-4346-9D81-CD2348EEB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44" y="2244728"/>
              <a:ext cx="1430220" cy="61043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71C97B-89C1-479A-BBB3-20F4BFA7239B}"/>
                </a:ext>
              </a:extLst>
            </p:cNvPr>
            <p:cNvCxnSpPr>
              <a:cxnSpLocks/>
            </p:cNvCxnSpPr>
            <p:nvPr/>
          </p:nvCxnSpPr>
          <p:spPr>
            <a:xfrm>
              <a:off x="5744144" y="2302369"/>
              <a:ext cx="1403072" cy="5527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FAA0C9-69D7-4B91-9CC8-2C5689AE2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144" y="2286643"/>
              <a:ext cx="1363741" cy="5685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72667D0C-F412-490E-91DB-A2351C2AB913}"/>
              </a:ext>
            </a:extLst>
          </p:cNvPr>
          <p:cNvSpPr/>
          <p:nvPr/>
        </p:nvSpPr>
        <p:spPr>
          <a:xfrm>
            <a:off x="1260012" y="3007803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F2365F-116F-42F0-B867-5EEE527EDC93}"/>
              </a:ext>
            </a:extLst>
          </p:cNvPr>
          <p:cNvSpPr/>
          <p:nvPr/>
        </p:nvSpPr>
        <p:spPr>
          <a:xfrm>
            <a:off x="3755721" y="2983482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A2C23F-701B-45C9-909B-CF35A215D40B}"/>
              </a:ext>
            </a:extLst>
          </p:cNvPr>
          <p:cNvGrpSpPr/>
          <p:nvPr/>
        </p:nvGrpSpPr>
        <p:grpSpPr>
          <a:xfrm>
            <a:off x="5744144" y="2859297"/>
            <a:ext cx="1430220" cy="610431"/>
            <a:chOff x="5744144" y="2244728"/>
            <a:chExt cx="1430220" cy="6104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0BB8156-1212-4E9C-AAF7-D104692B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44" y="2244728"/>
              <a:ext cx="1430220" cy="610431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20C0FA5-71F6-4265-BE4F-776C25F425F1}"/>
                </a:ext>
              </a:extLst>
            </p:cNvPr>
            <p:cNvCxnSpPr>
              <a:cxnSpLocks/>
            </p:cNvCxnSpPr>
            <p:nvPr/>
          </p:nvCxnSpPr>
          <p:spPr>
            <a:xfrm>
              <a:off x="5744144" y="2302369"/>
              <a:ext cx="1403072" cy="5527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ABAF66C-A054-4DDF-ABC8-D14503797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144" y="2286643"/>
              <a:ext cx="1363741" cy="5685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42397166-20B1-41B6-819C-F34DD903C3F5}"/>
              </a:ext>
            </a:extLst>
          </p:cNvPr>
          <p:cNvSpPr/>
          <p:nvPr/>
        </p:nvSpPr>
        <p:spPr>
          <a:xfrm>
            <a:off x="1260011" y="3575624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A2B6623-C6D1-4248-8BA9-859F894DC7E1}"/>
              </a:ext>
            </a:extLst>
          </p:cNvPr>
          <p:cNvSpPr/>
          <p:nvPr/>
        </p:nvSpPr>
        <p:spPr>
          <a:xfrm>
            <a:off x="3755722" y="3570225"/>
            <a:ext cx="316009" cy="31342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8D905B9-C424-46A4-BF56-9E4ACB8F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44" y="3498732"/>
            <a:ext cx="1430219" cy="610431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2CB3946-E7A5-4C70-978B-6E048FE10EE0}"/>
              </a:ext>
            </a:extLst>
          </p:cNvPr>
          <p:cNvSpPr/>
          <p:nvPr/>
        </p:nvSpPr>
        <p:spPr>
          <a:xfrm>
            <a:off x="1260010" y="4206197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B94D55-9CC8-4D15-8E7C-EB594AD5D677}"/>
              </a:ext>
            </a:extLst>
          </p:cNvPr>
          <p:cNvSpPr/>
          <p:nvPr/>
        </p:nvSpPr>
        <p:spPr>
          <a:xfrm>
            <a:off x="3721220" y="4225375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977F0F5-CB9F-4640-BE27-2A49016D98AD}"/>
              </a:ext>
            </a:extLst>
          </p:cNvPr>
          <p:cNvGrpSpPr/>
          <p:nvPr/>
        </p:nvGrpSpPr>
        <p:grpSpPr>
          <a:xfrm>
            <a:off x="5727414" y="4108880"/>
            <a:ext cx="1430220" cy="610431"/>
            <a:chOff x="5744144" y="2244728"/>
            <a:chExt cx="1430220" cy="61043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194CED8-F15B-4FB1-80A3-2C208DFC2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44" y="2244728"/>
              <a:ext cx="1430220" cy="610431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3B63B2C-3F08-42D4-957D-53A09AEA8291}"/>
                </a:ext>
              </a:extLst>
            </p:cNvPr>
            <p:cNvCxnSpPr>
              <a:cxnSpLocks/>
            </p:cNvCxnSpPr>
            <p:nvPr/>
          </p:nvCxnSpPr>
          <p:spPr>
            <a:xfrm>
              <a:off x="5744144" y="2302369"/>
              <a:ext cx="1403072" cy="5527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4F1065F-7F39-404C-9874-B8F8C7D12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144" y="2286643"/>
              <a:ext cx="1363741" cy="5685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CADCFA38-EE9F-44A0-BD4B-74B85CB05B30}"/>
              </a:ext>
            </a:extLst>
          </p:cNvPr>
          <p:cNvSpPr/>
          <p:nvPr/>
        </p:nvSpPr>
        <p:spPr>
          <a:xfrm>
            <a:off x="1260009" y="4830740"/>
            <a:ext cx="316009" cy="3134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4044A99-1628-4CC2-8D4C-CEC519A49888}"/>
              </a:ext>
            </a:extLst>
          </p:cNvPr>
          <p:cNvSpPr/>
          <p:nvPr/>
        </p:nvSpPr>
        <p:spPr>
          <a:xfrm>
            <a:off x="3721021" y="4871170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3CFDC8-8A40-4AB3-B13E-2509C7FD09F8}"/>
              </a:ext>
            </a:extLst>
          </p:cNvPr>
          <p:cNvGrpSpPr/>
          <p:nvPr/>
        </p:nvGrpSpPr>
        <p:grpSpPr>
          <a:xfrm>
            <a:off x="5710904" y="4741679"/>
            <a:ext cx="1430220" cy="610431"/>
            <a:chOff x="5744144" y="2244728"/>
            <a:chExt cx="1430220" cy="61043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01BC8A1-82AA-49AB-A100-68EB7DEDE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44" y="2244728"/>
              <a:ext cx="1430220" cy="610431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52A9068-6517-4E33-879F-4D80AF33E433}"/>
                </a:ext>
              </a:extLst>
            </p:cNvPr>
            <p:cNvCxnSpPr>
              <a:cxnSpLocks/>
            </p:cNvCxnSpPr>
            <p:nvPr/>
          </p:nvCxnSpPr>
          <p:spPr>
            <a:xfrm>
              <a:off x="5744144" y="2302369"/>
              <a:ext cx="1403072" cy="5527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C81CED-EF13-4379-BA56-C65AF40D13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144" y="2286643"/>
              <a:ext cx="1363741" cy="5685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A8F7397F-7E3E-42FB-9309-D6AEEF63ED30}"/>
              </a:ext>
            </a:extLst>
          </p:cNvPr>
          <p:cNvSpPr/>
          <p:nvPr/>
        </p:nvSpPr>
        <p:spPr>
          <a:xfrm>
            <a:off x="1260009" y="5455283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D16EBF1-E549-42E4-B787-B3C25DEA441E}"/>
              </a:ext>
            </a:extLst>
          </p:cNvPr>
          <p:cNvSpPr/>
          <p:nvPr/>
        </p:nvSpPr>
        <p:spPr>
          <a:xfrm>
            <a:off x="3729678" y="5462005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E61ABA-FF7C-4B9A-B305-2EA817493673}"/>
              </a:ext>
            </a:extLst>
          </p:cNvPr>
          <p:cNvGrpSpPr/>
          <p:nvPr/>
        </p:nvGrpSpPr>
        <p:grpSpPr>
          <a:xfrm>
            <a:off x="5710904" y="5371756"/>
            <a:ext cx="1430220" cy="610431"/>
            <a:chOff x="5744144" y="2244728"/>
            <a:chExt cx="1430220" cy="61043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92DF920-96B9-487D-A86A-64F68239D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44" y="2244728"/>
              <a:ext cx="1430220" cy="610431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B2E3B4-CEC4-42BA-AA94-E4D047E9BFE5}"/>
                </a:ext>
              </a:extLst>
            </p:cNvPr>
            <p:cNvCxnSpPr>
              <a:cxnSpLocks/>
            </p:cNvCxnSpPr>
            <p:nvPr/>
          </p:nvCxnSpPr>
          <p:spPr>
            <a:xfrm>
              <a:off x="5744144" y="2302369"/>
              <a:ext cx="1403072" cy="5527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BEC22F6-CE23-4BD4-AC0D-038905BB43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144" y="2286643"/>
              <a:ext cx="1363741" cy="5685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BCAD41-3EAA-47E0-9DEE-70A8E1316E64}"/>
              </a:ext>
            </a:extLst>
          </p:cNvPr>
          <p:cNvGrpSpPr/>
          <p:nvPr/>
        </p:nvGrpSpPr>
        <p:grpSpPr>
          <a:xfrm>
            <a:off x="5724478" y="5973981"/>
            <a:ext cx="1430220" cy="610431"/>
            <a:chOff x="5744144" y="2244728"/>
            <a:chExt cx="1430220" cy="610431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0F1171C-F116-4940-AC93-EE9151B9E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44" y="2244728"/>
              <a:ext cx="1430220" cy="610431"/>
            </a:xfrm>
            <a:prstGeom prst="rect">
              <a:avLst/>
            </a:prstGeom>
          </p:spPr>
        </p:pic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A74D146-361D-4195-9BC9-8B367A4BB2E7}"/>
                </a:ext>
              </a:extLst>
            </p:cNvPr>
            <p:cNvCxnSpPr>
              <a:cxnSpLocks/>
            </p:cNvCxnSpPr>
            <p:nvPr/>
          </p:nvCxnSpPr>
          <p:spPr>
            <a:xfrm>
              <a:off x="5744144" y="2302369"/>
              <a:ext cx="1403072" cy="5527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2AE5336-7333-48D6-BAF3-A500E2E8E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144" y="2286643"/>
              <a:ext cx="1363741" cy="5685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9EB8C0D7-9F9E-485F-B28D-A21ED6794338}"/>
              </a:ext>
            </a:extLst>
          </p:cNvPr>
          <p:cNvSpPr/>
          <p:nvPr/>
        </p:nvSpPr>
        <p:spPr>
          <a:xfrm>
            <a:off x="3728238" y="6122486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AA323C3-3D5D-4DA5-AB5C-0A14D8A34DD6}"/>
              </a:ext>
            </a:extLst>
          </p:cNvPr>
          <p:cNvSpPr/>
          <p:nvPr/>
        </p:nvSpPr>
        <p:spPr>
          <a:xfrm>
            <a:off x="1260008" y="6116795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31FDE-A05D-4C2C-89BF-9039C5970519}"/>
              </a:ext>
            </a:extLst>
          </p:cNvPr>
          <p:cNvSpPr/>
          <p:nvPr/>
        </p:nvSpPr>
        <p:spPr>
          <a:xfrm>
            <a:off x="80014" y="141735"/>
            <a:ext cx="6744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Sample counterfactuals by mental simulation</a:t>
            </a:r>
          </a:p>
        </p:txBody>
      </p:sp>
    </p:spTree>
    <p:extLst>
      <p:ext uri="{BB962C8B-B14F-4D97-AF65-F5344CB8AC3E}">
        <p14:creationId xmlns:p14="http://schemas.microsoft.com/office/powerpoint/2010/main" val="19275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9" grpId="0" animBg="1"/>
      <p:bldP spid="50" grpId="0" animBg="1"/>
      <p:bldP spid="55" grpId="0" animBg="1"/>
      <p:bldP spid="56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66B5-63E8-4E70-8C48-707FD0F6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0" y="153503"/>
            <a:ext cx="10515600" cy="1325563"/>
          </a:xfrm>
        </p:spPr>
        <p:txBody>
          <a:bodyPr/>
          <a:lstStyle/>
          <a:p>
            <a:r>
              <a:rPr lang="en-US" dirty="0"/>
              <a:t>Counterfactual effect size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92FC-4D42-45DB-81D0-1BF607D81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5" y="1132507"/>
            <a:ext cx="8539566" cy="5737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C6A90-8CFB-4323-BF3D-770051E18BE2}"/>
              </a:ext>
            </a:extLst>
          </p:cNvPr>
          <p:cNvSpPr txBox="1"/>
          <p:nvPr/>
        </p:nvSpPr>
        <p:spPr>
          <a:xfrm>
            <a:off x="9996407" y="4484192"/>
            <a:ext cx="21955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 = .89</a:t>
            </a:r>
          </a:p>
          <a:p>
            <a:r>
              <a:rPr lang="en-US" sz="2400" dirty="0"/>
              <a:t>Data from Exp 1 in Morris et al., 2019, </a:t>
            </a:r>
            <a:r>
              <a:rPr lang="en-US" sz="2400" dirty="0" err="1"/>
              <a:t>PLoS</a:t>
            </a:r>
            <a:r>
              <a:rPr lang="en-US" sz="2400" dirty="0"/>
              <a:t> 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A5C95-FE8E-4D80-8BFA-51C383106A36}"/>
              </a:ext>
            </a:extLst>
          </p:cNvPr>
          <p:cNvSpPr/>
          <p:nvPr/>
        </p:nvSpPr>
        <p:spPr>
          <a:xfrm>
            <a:off x="6096000" y="2727702"/>
            <a:ext cx="3501971" cy="3161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93323-B124-4C46-8430-0530CDA2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70" y="5042365"/>
            <a:ext cx="1001659" cy="84699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E632D6-8411-4243-B359-400180297EDB}"/>
              </a:ext>
            </a:extLst>
          </p:cNvPr>
          <p:cNvCxnSpPr/>
          <p:nvPr/>
        </p:nvCxnSpPr>
        <p:spPr>
          <a:xfrm flipV="1">
            <a:off x="3678829" y="5067946"/>
            <a:ext cx="1001659" cy="309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BEAEF6-F141-4842-9A64-C44F7D011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47" y="584162"/>
            <a:ext cx="3181199" cy="26899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C3FAFD-E13D-4DAE-A59A-B3B56268688B}"/>
              </a:ext>
            </a:extLst>
          </p:cNvPr>
          <p:cNvSpPr/>
          <p:nvPr/>
        </p:nvSpPr>
        <p:spPr>
          <a:xfrm>
            <a:off x="10887772" y="3438048"/>
            <a:ext cx="436098" cy="43609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2C7AC9-702C-4C61-A9A6-0303CB7A2610}"/>
              </a:ext>
            </a:extLst>
          </p:cNvPr>
          <p:cNvSpPr/>
          <p:nvPr/>
        </p:nvSpPr>
        <p:spPr>
          <a:xfrm>
            <a:off x="8938965" y="3438048"/>
            <a:ext cx="436098" cy="4360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79BA5AFB-2505-485C-AC00-5CEB6A724747}"/>
              </a:ext>
            </a:extLst>
          </p:cNvPr>
          <p:cNvSpPr/>
          <p:nvPr/>
        </p:nvSpPr>
        <p:spPr>
          <a:xfrm>
            <a:off x="8257736" y="1139483"/>
            <a:ext cx="436098" cy="2508867"/>
          </a:xfrm>
          <a:prstGeom prst="curv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AC7CDD94-C2B7-461C-80E3-C5921700AD71}"/>
              </a:ext>
            </a:extLst>
          </p:cNvPr>
          <p:cNvSpPr/>
          <p:nvPr/>
        </p:nvSpPr>
        <p:spPr>
          <a:xfrm flipH="1">
            <a:off x="11642380" y="2477900"/>
            <a:ext cx="436098" cy="1254434"/>
          </a:xfrm>
          <a:prstGeom prst="curvedRightArrow">
            <a:avLst>
              <a:gd name="adj1" fmla="val 25000"/>
              <a:gd name="adj2" fmla="val 53252"/>
              <a:gd name="adj3" fmla="val 25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795374-2D0C-4AAA-98D8-4675076C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92" y="5078435"/>
            <a:ext cx="2355107" cy="100518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83C2BF-AF66-4ED1-8488-34A9B4E623E5}"/>
              </a:ext>
            </a:extLst>
          </p:cNvPr>
          <p:cNvCxnSpPr>
            <a:cxnSpLocks/>
          </p:cNvCxnSpPr>
          <p:nvPr/>
        </p:nvCxnSpPr>
        <p:spPr>
          <a:xfrm>
            <a:off x="9375063" y="4000186"/>
            <a:ext cx="655202" cy="95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5FED2B-714D-4ECF-9590-38C752B07F7D}"/>
              </a:ext>
            </a:extLst>
          </p:cNvPr>
          <p:cNvCxnSpPr>
            <a:cxnSpLocks/>
          </p:cNvCxnSpPr>
          <p:nvPr/>
        </p:nvCxnSpPr>
        <p:spPr>
          <a:xfrm flipH="1">
            <a:off x="10395092" y="4000186"/>
            <a:ext cx="492680" cy="952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68F18D-2154-4E3D-B029-797EF102D8C7}"/>
              </a:ext>
            </a:extLst>
          </p:cNvPr>
          <p:cNvSpPr txBox="1"/>
          <p:nvPr/>
        </p:nvSpPr>
        <p:spPr>
          <a:xfrm>
            <a:off x="9740413" y="4101729"/>
            <a:ext cx="901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OR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4280CF0-857B-47C7-9F2B-499D94A79661}"/>
              </a:ext>
            </a:extLst>
          </p:cNvPr>
          <p:cNvGraphicFramePr>
            <a:graphicFrameLocks noGrp="1"/>
          </p:cNvGraphicFramePr>
          <p:nvPr/>
        </p:nvGraphicFramePr>
        <p:xfrm>
          <a:off x="156706" y="1139483"/>
          <a:ext cx="7579902" cy="546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992">
                  <a:extLst>
                    <a:ext uri="{9D8B030D-6E8A-4147-A177-3AD203B41FA5}">
                      <a16:colId xmlns:a16="http://schemas.microsoft.com/office/drawing/2014/main" val="4267512068"/>
                    </a:ext>
                  </a:extLst>
                </a:gridCol>
                <a:gridCol w="2533455">
                  <a:extLst>
                    <a:ext uri="{9D8B030D-6E8A-4147-A177-3AD203B41FA5}">
                      <a16:colId xmlns:a16="http://schemas.microsoft.com/office/drawing/2014/main" val="2337388932"/>
                    </a:ext>
                  </a:extLst>
                </a:gridCol>
                <a:gridCol w="2533455">
                  <a:extLst>
                    <a:ext uri="{9D8B030D-6E8A-4147-A177-3AD203B41FA5}">
                      <a16:colId xmlns:a16="http://schemas.microsoft.com/office/drawing/2014/main" val="2392631373"/>
                    </a:ext>
                  </a:extLst>
                </a:gridCol>
              </a:tblGrid>
              <a:tr h="9812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Ball from top box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Ball from bottom box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44527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27250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46648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37498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86695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33438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63733"/>
                  </a:ext>
                </a:extLst>
              </a:tr>
              <a:tr h="624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7099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E1C41E9A-A85F-4EDA-8F53-DDEAA9C42E12}"/>
              </a:ext>
            </a:extLst>
          </p:cNvPr>
          <p:cNvSpPr/>
          <p:nvPr/>
        </p:nvSpPr>
        <p:spPr>
          <a:xfrm>
            <a:off x="1260012" y="2393234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3EC444-17B9-4245-9A8A-95BC32B9034F}"/>
              </a:ext>
            </a:extLst>
          </p:cNvPr>
          <p:cNvSpPr/>
          <p:nvPr/>
        </p:nvSpPr>
        <p:spPr>
          <a:xfrm>
            <a:off x="3755724" y="2393234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2667D0C-F412-490E-91DB-A2351C2AB913}"/>
              </a:ext>
            </a:extLst>
          </p:cNvPr>
          <p:cNvSpPr/>
          <p:nvPr/>
        </p:nvSpPr>
        <p:spPr>
          <a:xfrm>
            <a:off x="1260012" y="3007803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F2365F-116F-42F0-B867-5EEE527EDC93}"/>
              </a:ext>
            </a:extLst>
          </p:cNvPr>
          <p:cNvSpPr/>
          <p:nvPr/>
        </p:nvSpPr>
        <p:spPr>
          <a:xfrm>
            <a:off x="3755721" y="2983482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397166-20B1-41B6-819C-F34DD903C3F5}"/>
              </a:ext>
            </a:extLst>
          </p:cNvPr>
          <p:cNvSpPr/>
          <p:nvPr/>
        </p:nvSpPr>
        <p:spPr>
          <a:xfrm>
            <a:off x="1260011" y="3575624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A2B6623-C6D1-4248-8BA9-859F894DC7E1}"/>
              </a:ext>
            </a:extLst>
          </p:cNvPr>
          <p:cNvSpPr/>
          <p:nvPr/>
        </p:nvSpPr>
        <p:spPr>
          <a:xfrm>
            <a:off x="3755722" y="3570225"/>
            <a:ext cx="316009" cy="31342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8D905B9-C424-46A4-BF56-9E4ACB8F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51" y="3499104"/>
            <a:ext cx="1430219" cy="610431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2CB3946-E7A5-4C70-978B-6E048FE10EE0}"/>
              </a:ext>
            </a:extLst>
          </p:cNvPr>
          <p:cNvSpPr/>
          <p:nvPr/>
        </p:nvSpPr>
        <p:spPr>
          <a:xfrm>
            <a:off x="1260010" y="4206197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B94D55-9CC8-4D15-8E7C-EB594AD5D677}"/>
              </a:ext>
            </a:extLst>
          </p:cNvPr>
          <p:cNvSpPr/>
          <p:nvPr/>
        </p:nvSpPr>
        <p:spPr>
          <a:xfrm>
            <a:off x="3721220" y="4225375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ADCFA38-EE9F-44A0-BD4B-74B85CB05B30}"/>
              </a:ext>
            </a:extLst>
          </p:cNvPr>
          <p:cNvSpPr/>
          <p:nvPr/>
        </p:nvSpPr>
        <p:spPr>
          <a:xfrm>
            <a:off x="1260009" y="4830740"/>
            <a:ext cx="316009" cy="3134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4044A99-1628-4CC2-8D4C-CEC519A49888}"/>
              </a:ext>
            </a:extLst>
          </p:cNvPr>
          <p:cNvSpPr/>
          <p:nvPr/>
        </p:nvSpPr>
        <p:spPr>
          <a:xfrm>
            <a:off x="3721021" y="4814899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E528237-95B8-4814-A529-2549050BD977}"/>
              </a:ext>
            </a:extLst>
          </p:cNvPr>
          <p:cNvGrpSpPr/>
          <p:nvPr/>
        </p:nvGrpSpPr>
        <p:grpSpPr>
          <a:xfrm>
            <a:off x="5671350" y="4736490"/>
            <a:ext cx="1430220" cy="610431"/>
            <a:chOff x="5744144" y="2244728"/>
            <a:chExt cx="1430220" cy="610431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D0C79D6-78DB-4F9D-8DA8-FC5E8D79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44" y="2244728"/>
              <a:ext cx="1430220" cy="610431"/>
            </a:xfrm>
            <a:prstGeom prst="rect">
              <a:avLst/>
            </a:prstGeom>
          </p:spPr>
        </p:pic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206CA6-6E54-4DD0-B022-9C906B489ED4}"/>
                </a:ext>
              </a:extLst>
            </p:cNvPr>
            <p:cNvCxnSpPr>
              <a:cxnSpLocks/>
            </p:cNvCxnSpPr>
            <p:nvPr/>
          </p:nvCxnSpPr>
          <p:spPr>
            <a:xfrm>
              <a:off x="5744144" y="2302369"/>
              <a:ext cx="1403072" cy="5527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7175F49-1941-43B7-8781-0E56D86C5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144" y="2286643"/>
              <a:ext cx="1363741" cy="5685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9788B611-5249-4B97-B0CE-0B3324163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38" y="2244728"/>
            <a:ext cx="1430219" cy="61043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B427E5B-B7F4-4E85-BCF3-18B22832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51" y="2859297"/>
            <a:ext cx="1430219" cy="61043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E6E640D-ED5E-4679-BFAA-0F18AD438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00" y="4130222"/>
            <a:ext cx="1430219" cy="610431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19D62C0-9721-46D1-8E70-4466DBA87E18}"/>
              </a:ext>
            </a:extLst>
          </p:cNvPr>
          <p:cNvSpPr/>
          <p:nvPr/>
        </p:nvSpPr>
        <p:spPr>
          <a:xfrm>
            <a:off x="1260008" y="5459397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0F3A19A-6D18-4B97-8277-4ECB49A43CD4}"/>
              </a:ext>
            </a:extLst>
          </p:cNvPr>
          <p:cNvSpPr/>
          <p:nvPr/>
        </p:nvSpPr>
        <p:spPr>
          <a:xfrm>
            <a:off x="1260007" y="6206254"/>
            <a:ext cx="316009" cy="3134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B46E1BA-C1EA-4806-B8C2-2057AED2F573}"/>
              </a:ext>
            </a:extLst>
          </p:cNvPr>
          <p:cNvSpPr/>
          <p:nvPr/>
        </p:nvSpPr>
        <p:spPr>
          <a:xfrm>
            <a:off x="3721020" y="5459397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23165DA-54D7-41DD-80D2-4ADE86985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76" y="5362647"/>
            <a:ext cx="1430219" cy="61043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273FEAB-FB55-497F-8B43-F0972DFE5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03" y="5992482"/>
            <a:ext cx="1430219" cy="610431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040775FA-7452-4835-BA80-59A79B611802}"/>
              </a:ext>
            </a:extLst>
          </p:cNvPr>
          <p:cNvSpPr/>
          <p:nvPr/>
        </p:nvSpPr>
        <p:spPr>
          <a:xfrm>
            <a:off x="3689340" y="6206255"/>
            <a:ext cx="316009" cy="3134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1C2AE7-ACFA-4BDB-AA34-E7764CE2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1A43E7-157A-4814-BAD5-C4B9B35CD511}"/>
              </a:ext>
            </a:extLst>
          </p:cNvPr>
          <p:cNvSpPr txBox="1"/>
          <p:nvPr/>
        </p:nvSpPr>
        <p:spPr>
          <a:xfrm>
            <a:off x="0" y="379828"/>
            <a:ext cx="1941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</a:p>
          <a:p>
            <a:r>
              <a:rPr lang="en-US" sz="2800" dirty="0"/>
              <a:t>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9C94F-4175-4FC1-9907-40C0B31D7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38" y="0"/>
            <a:ext cx="10207162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6FF9D5-CB95-42CD-840D-7F28DFB12FBF}"/>
              </a:ext>
            </a:extLst>
          </p:cNvPr>
          <p:cNvSpPr/>
          <p:nvPr/>
        </p:nvSpPr>
        <p:spPr>
          <a:xfrm>
            <a:off x="7188591" y="1333935"/>
            <a:ext cx="5003409" cy="541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8F3CEB-F49C-4199-B04A-A2A4806058A3}"/>
              </a:ext>
            </a:extLst>
          </p:cNvPr>
          <p:cNvSpPr txBox="1"/>
          <p:nvPr/>
        </p:nvSpPr>
        <p:spPr>
          <a:xfrm>
            <a:off x="0" y="4555433"/>
            <a:ext cx="216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Quillien</a:t>
            </a:r>
            <a:r>
              <a:rPr lang="en-US" sz="2400" dirty="0"/>
              <a:t>, 2020</a:t>
            </a:r>
          </a:p>
          <a:p>
            <a:endParaRPr lang="en-US" sz="2400" i="1" dirty="0"/>
          </a:p>
          <a:p>
            <a:r>
              <a:rPr lang="en-US" sz="2400" dirty="0"/>
              <a:t>Data from Morris et al., 2019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424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926D-FC80-4B2B-A345-383DB243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7C64-7FC1-4D4B-873C-045A20D3B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 of “correlation” used by the model is slightly different than the ordinary statistical notion</a:t>
            </a:r>
          </a:p>
          <a:p>
            <a:endParaRPr lang="en-US" dirty="0"/>
          </a:p>
          <a:p>
            <a:r>
              <a:rPr lang="en-US" dirty="0"/>
              <a:t>(Winning the prize is correlated with drawing a green ball, but does not cause it)</a:t>
            </a:r>
          </a:p>
          <a:p>
            <a:endParaRPr lang="en-US" dirty="0"/>
          </a:p>
          <a:p>
            <a:r>
              <a:rPr lang="en-US" dirty="0"/>
              <a:t>See optional online readings for more details on the “interventionist” definition of correlation used by the model</a:t>
            </a:r>
          </a:p>
        </p:txBody>
      </p:sp>
    </p:spTree>
    <p:extLst>
      <p:ext uri="{BB962C8B-B14F-4D97-AF65-F5344CB8AC3E}">
        <p14:creationId xmlns:p14="http://schemas.microsoft.com/office/powerpoint/2010/main" val="21158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F0DB-7654-468D-850A-203E895F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model with a real-world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00083D-85E8-4990-AA6E-BF43A2606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16" y="2141537"/>
            <a:ext cx="7037204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69B00B-895A-4BB7-A74D-B0F2B3F98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5" y="1690688"/>
            <a:ext cx="4387579" cy="2438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36069-B906-4283-93FE-6DE3C506FA0E}"/>
              </a:ext>
            </a:extLst>
          </p:cNvPr>
          <p:cNvSpPr txBox="1"/>
          <p:nvPr/>
        </p:nvSpPr>
        <p:spPr>
          <a:xfrm>
            <a:off x="325465" y="4317206"/>
            <a:ext cx="4510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Which state caused Biden to win the election?</a:t>
            </a:r>
          </a:p>
        </p:txBody>
      </p:sp>
    </p:spTree>
    <p:extLst>
      <p:ext uri="{BB962C8B-B14F-4D97-AF65-F5344CB8AC3E}">
        <p14:creationId xmlns:p14="http://schemas.microsoft.com/office/powerpoint/2010/main" val="49827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1D45-414B-4422-B8F6-63767EEA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9838"/>
            <a:ext cx="235445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human judgments</a:t>
            </a:r>
            <a:br>
              <a:rPr lang="en-US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N=207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27646B-FED9-47E0-8C37-84453B773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7" y="0"/>
            <a:ext cx="9949913" cy="66332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58579E-0398-49E9-BB13-208B07C510CD}"/>
              </a:ext>
            </a:extLst>
          </p:cNvPr>
          <p:cNvSpPr txBox="1"/>
          <p:nvPr/>
        </p:nvSpPr>
        <p:spPr>
          <a:xfrm>
            <a:off x="154983" y="4959458"/>
            <a:ext cx="235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Quillien</a:t>
            </a:r>
            <a:r>
              <a:rPr lang="en-US" dirty="0"/>
              <a:t> &amp; </a:t>
            </a:r>
            <a:r>
              <a:rPr lang="en-US" dirty="0" err="1"/>
              <a:t>Barlev</a:t>
            </a:r>
            <a:r>
              <a:rPr lang="en-US" dirty="0"/>
              <a:t>, </a:t>
            </a:r>
            <a:r>
              <a:rPr lang="en-US" i="1" dirty="0"/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256535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A36D-3E52-4874-9052-52430587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631"/>
            <a:ext cx="10515600" cy="1325563"/>
          </a:xfrm>
        </p:spPr>
        <p:txBody>
          <a:bodyPr/>
          <a:lstStyle/>
          <a:p>
            <a:r>
              <a:rPr lang="en-US" dirty="0"/>
              <a:t>Last week: causal inference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44328-FD06-4CF5-AD51-0CABA69E20C0}"/>
              </a:ext>
            </a:extLst>
          </p:cNvPr>
          <p:cNvSpPr txBox="1"/>
          <p:nvPr/>
        </p:nvSpPr>
        <p:spPr>
          <a:xfrm>
            <a:off x="1332855" y="4143201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Oxygen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0277E-B94A-4914-BD54-714898CB89E4}"/>
              </a:ext>
            </a:extLst>
          </p:cNvPr>
          <p:cNvSpPr txBox="1"/>
          <p:nvPr/>
        </p:nvSpPr>
        <p:spPr>
          <a:xfrm>
            <a:off x="4290450" y="3099817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E96B4-42F5-4480-BC52-41137098FCED}"/>
              </a:ext>
            </a:extLst>
          </p:cNvPr>
          <p:cNvSpPr txBox="1"/>
          <p:nvPr/>
        </p:nvSpPr>
        <p:spPr>
          <a:xfrm>
            <a:off x="7169258" y="4069823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555F7-0EB5-4B66-8DA2-E278BB08434F}"/>
              </a:ext>
            </a:extLst>
          </p:cNvPr>
          <p:cNvSpPr txBox="1"/>
          <p:nvPr/>
        </p:nvSpPr>
        <p:spPr>
          <a:xfrm>
            <a:off x="4445433" y="5255668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E872C-4507-4BF0-B3F5-7B4918D0F0C6}"/>
              </a:ext>
            </a:extLst>
          </p:cNvPr>
          <p:cNvSpPr txBox="1"/>
          <p:nvPr/>
        </p:nvSpPr>
        <p:spPr>
          <a:xfrm>
            <a:off x="838199" y="1575814"/>
            <a:ext cx="10677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can we discover the general causal relations among all these things?</a:t>
            </a:r>
          </a:p>
        </p:txBody>
      </p:sp>
    </p:spTree>
    <p:extLst>
      <p:ext uri="{BB962C8B-B14F-4D97-AF65-F5344CB8AC3E}">
        <p14:creationId xmlns:p14="http://schemas.microsoft.com/office/powerpoint/2010/main" val="268757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C156-0933-4A13-8291-97006291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BD0C1-F7F6-4114-820C-82034A73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1" y="1949612"/>
            <a:ext cx="3978622" cy="4351338"/>
          </a:xfrm>
        </p:spPr>
        <p:txBody>
          <a:bodyPr>
            <a:noAutofit/>
          </a:bodyPr>
          <a:lstStyle/>
          <a:p>
            <a:r>
              <a:rPr lang="en-US" dirty="0"/>
              <a:t>To compute the “causal strength” of the state of New York:</a:t>
            </a:r>
          </a:p>
          <a:p>
            <a:endParaRPr lang="en-US" dirty="0"/>
          </a:p>
          <a:p>
            <a:r>
              <a:rPr lang="en-US" dirty="0"/>
              <a:t>Take the correlation, across all simulations, between “Biden wins in New York”, and “Biden wins the presidency”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3661F-2332-4E8E-8EDD-7D453659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91" y="2092271"/>
            <a:ext cx="8109868" cy="46156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E90825-F35F-4783-89CF-FB322DA5C2DA}"/>
              </a:ext>
            </a:extLst>
          </p:cNvPr>
          <p:cNvSpPr/>
          <p:nvPr/>
        </p:nvSpPr>
        <p:spPr>
          <a:xfrm>
            <a:off x="5315919" y="2651083"/>
            <a:ext cx="325464" cy="34096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AAE7F-11F0-40B2-AFFC-4A859609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8" y="365125"/>
            <a:ext cx="9114291" cy="60761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A9B1C9-923C-49DD-8A98-A1CD20F6E437}"/>
              </a:ext>
            </a:extLst>
          </p:cNvPr>
          <p:cNvSpPr/>
          <p:nvPr/>
        </p:nvSpPr>
        <p:spPr>
          <a:xfrm>
            <a:off x="6504772" y="416682"/>
            <a:ext cx="3844868" cy="4826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6E9BE-9235-4183-9F79-2C0CBDE8B047}"/>
              </a:ext>
            </a:extLst>
          </p:cNvPr>
          <p:cNvSpPr txBox="1"/>
          <p:nvPr/>
        </p:nvSpPr>
        <p:spPr>
          <a:xfrm>
            <a:off x="202120" y="5430197"/>
            <a:ext cx="235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Quillien</a:t>
            </a:r>
            <a:r>
              <a:rPr lang="en-US" dirty="0"/>
              <a:t> &amp; </a:t>
            </a:r>
            <a:r>
              <a:rPr lang="en-US" dirty="0" err="1"/>
              <a:t>Barlev</a:t>
            </a:r>
            <a:r>
              <a:rPr lang="en-US" dirty="0"/>
              <a:t>, </a:t>
            </a:r>
            <a:r>
              <a:rPr lang="en-US" i="1" dirty="0"/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26656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CDD9-B28E-44A2-9A39-8FDA0C74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Morality and actual causation </a:t>
            </a:r>
            <a:r>
              <a:rPr lang="en-US" sz="2800" dirty="0"/>
              <a:t>(Hitchcock &amp; </a:t>
            </a:r>
            <a:r>
              <a:rPr lang="en-US" sz="2800" dirty="0" err="1"/>
              <a:t>Knobe</a:t>
            </a:r>
            <a:r>
              <a:rPr lang="en-US" sz="2800" dirty="0"/>
              <a:t>, 2009)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12A6C-43D9-4E0B-8BB6-B3516FB08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53" y="2238589"/>
            <a:ext cx="4254286" cy="42542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E6D09-7E97-4A1F-AD13-D1CA24ACAB3A}"/>
              </a:ext>
            </a:extLst>
          </p:cNvPr>
          <p:cNvSpPr txBox="1"/>
          <p:nvPr/>
        </p:nvSpPr>
        <p:spPr>
          <a:xfrm>
            <a:off x="838200" y="2238589"/>
            <a:ext cx="5490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Who caused the collision?</a:t>
            </a:r>
          </a:p>
          <a:p>
            <a:endParaRPr lang="en-US" sz="2800" dirty="0"/>
          </a:p>
          <a:p>
            <a:r>
              <a:rPr lang="en-US" sz="2800" dirty="0"/>
              <a:t>Counterfactuals are biased toward situations where people don’t violate norms.</a:t>
            </a:r>
          </a:p>
          <a:p>
            <a:endParaRPr lang="en-US" sz="2800" dirty="0"/>
          </a:p>
          <a:p>
            <a:r>
              <a:rPr lang="en-US" sz="2800" dirty="0"/>
              <a:t>Across counterfactuals, the behavior of the car is more highly correlated with the collision </a:t>
            </a:r>
          </a:p>
        </p:txBody>
      </p:sp>
    </p:spTree>
    <p:extLst>
      <p:ext uri="{BB962C8B-B14F-4D97-AF65-F5344CB8AC3E}">
        <p14:creationId xmlns:p14="http://schemas.microsoft.com/office/powerpoint/2010/main" val="32136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6D18-98A9-4771-BDD2-7CC7F352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mysteries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AB13-E5CB-4B08-B8A2-1F4F5EC1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05" y="2141537"/>
            <a:ext cx="662165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Did the green ball cause the black ball to go through the gate?</a:t>
            </a:r>
          </a:p>
          <a:p>
            <a:endParaRPr lang="en-US" dirty="0"/>
          </a:p>
          <a:p>
            <a:r>
              <a:rPr lang="en-US" dirty="0"/>
              <a:t>Did the blue ball cause the black ball to go through the gate?</a:t>
            </a:r>
          </a:p>
          <a:p>
            <a:endParaRPr lang="en-US" dirty="0"/>
          </a:p>
          <a:p>
            <a:r>
              <a:rPr lang="en-US" dirty="0"/>
              <a:t>Across counterfactuals, there is a correlation between the blue ball’s presence and the black ball going through the gate -&gt; incorrect causal attribution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53F9E-5CCD-4F4B-AD4D-AC4F6925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45" y="365125"/>
            <a:ext cx="5037938" cy="4068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E28F2-A336-4BDF-B46D-9867BA8C1133}"/>
              </a:ext>
            </a:extLst>
          </p:cNvPr>
          <p:cNvSpPr txBox="1"/>
          <p:nvPr/>
        </p:nvSpPr>
        <p:spPr>
          <a:xfrm>
            <a:off x="7377193" y="4633993"/>
            <a:ext cx="454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(this is called a case of “causal pre-emption”)</a:t>
            </a:r>
          </a:p>
        </p:txBody>
      </p:sp>
    </p:spTree>
    <p:extLst>
      <p:ext uri="{BB962C8B-B14F-4D97-AF65-F5344CB8AC3E}">
        <p14:creationId xmlns:p14="http://schemas.microsoft.com/office/powerpoint/2010/main" val="456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DEBB-3CA6-434C-8177-3C8E529F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7DB5-A2AF-4C19-9D98-D084E392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116"/>
            <a:ext cx="10515600" cy="4351338"/>
          </a:xfrm>
        </p:spPr>
        <p:txBody>
          <a:bodyPr/>
          <a:lstStyle/>
          <a:p>
            <a:r>
              <a:rPr lang="en-US" dirty="0"/>
              <a:t>How exactly do people sample counterfactuals?</a:t>
            </a:r>
          </a:p>
          <a:p>
            <a:endParaRPr lang="en-US" dirty="0"/>
          </a:p>
          <a:p>
            <a:r>
              <a:rPr lang="en-US" dirty="0"/>
              <a:t>Does the way that judges attribute causal responsibility match our intuitive notion of cause?</a:t>
            </a:r>
          </a:p>
          <a:p>
            <a:endParaRPr lang="en-US" dirty="0"/>
          </a:p>
          <a:p>
            <a:r>
              <a:rPr lang="en-US" dirty="0"/>
              <a:t>Does our intuitive notion of actual cause shape the way we use other concepts?</a:t>
            </a:r>
          </a:p>
          <a:p>
            <a:endParaRPr lang="en-US" dirty="0"/>
          </a:p>
          <a:p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9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9771-B4DC-495E-B842-AE3AF9BE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A78AD-13D9-4C87-B41F-54D3B01A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302"/>
            <a:ext cx="10515600" cy="516957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Lewis, D. (1973). Causation. </a:t>
            </a:r>
            <a:r>
              <a:rPr lang="en-US" i="1" dirty="0"/>
              <a:t>The journal of philosophy</a:t>
            </a:r>
            <a:r>
              <a:rPr lang="en-US" dirty="0"/>
              <a:t>, </a:t>
            </a:r>
            <a:r>
              <a:rPr lang="en-US" i="1" dirty="0"/>
              <a:t>70</a:t>
            </a:r>
            <a:r>
              <a:rPr lang="en-US" dirty="0"/>
              <a:t>(17), 556-567.</a:t>
            </a:r>
          </a:p>
          <a:p>
            <a:endParaRPr lang="en-US" dirty="0"/>
          </a:p>
          <a:p>
            <a:r>
              <a:rPr lang="en-US" dirty="0"/>
              <a:t>Woodward, J. (2003). </a:t>
            </a:r>
            <a:r>
              <a:rPr lang="en-US" i="1" dirty="0"/>
              <a:t>Making things happen: A theory of causal explanation</a:t>
            </a:r>
            <a:r>
              <a:rPr lang="en-US" dirty="0"/>
              <a:t>. Oxford university press.</a:t>
            </a:r>
          </a:p>
          <a:p>
            <a:endParaRPr lang="en-US" dirty="0"/>
          </a:p>
          <a:p>
            <a:r>
              <a:rPr lang="en-US" dirty="0"/>
              <a:t>Hitchcock, C., &amp; </a:t>
            </a:r>
            <a:r>
              <a:rPr lang="en-US" dirty="0" err="1"/>
              <a:t>Knobe</a:t>
            </a:r>
            <a:r>
              <a:rPr lang="en-US" dirty="0"/>
              <a:t>, J. (2009). Cause and norm. </a:t>
            </a:r>
            <a:r>
              <a:rPr lang="en-US" i="1" dirty="0"/>
              <a:t>The Journal of Philosophy</a:t>
            </a:r>
            <a:r>
              <a:rPr lang="en-US" dirty="0"/>
              <a:t>, </a:t>
            </a:r>
            <a:r>
              <a:rPr lang="en-US" i="1" dirty="0"/>
              <a:t>106</a:t>
            </a:r>
            <a:r>
              <a:rPr lang="en-US" dirty="0"/>
              <a:t>(11), 587-612.</a:t>
            </a:r>
          </a:p>
          <a:p>
            <a:endParaRPr lang="en-US" dirty="0"/>
          </a:p>
          <a:p>
            <a:r>
              <a:rPr lang="en-US" dirty="0" err="1"/>
              <a:t>Quillien</a:t>
            </a:r>
            <a:r>
              <a:rPr lang="en-US" dirty="0"/>
              <a:t>, T. (2020). When do we think that X caused Y?. </a:t>
            </a:r>
            <a:r>
              <a:rPr lang="en-US" i="1" dirty="0"/>
              <a:t>Cognition</a:t>
            </a:r>
            <a:r>
              <a:rPr lang="en-US" dirty="0"/>
              <a:t>, </a:t>
            </a:r>
            <a:r>
              <a:rPr lang="en-US" i="1" dirty="0"/>
              <a:t>205</a:t>
            </a:r>
            <a:r>
              <a:rPr lang="en-US" dirty="0"/>
              <a:t>, 104410.</a:t>
            </a:r>
          </a:p>
          <a:p>
            <a:endParaRPr lang="en-US" dirty="0"/>
          </a:p>
          <a:p>
            <a:r>
              <a:rPr lang="en-US" dirty="0" err="1"/>
              <a:t>Quillien</a:t>
            </a:r>
            <a:r>
              <a:rPr lang="en-US" dirty="0"/>
              <a:t>, T., &amp; </a:t>
            </a:r>
            <a:r>
              <a:rPr lang="en-US" dirty="0" err="1"/>
              <a:t>Barlev</a:t>
            </a:r>
            <a:r>
              <a:rPr lang="en-US" dirty="0"/>
              <a:t>, M. (under review). Causal judgment in the wild: evidence from the 2020 US presidential election.</a:t>
            </a:r>
          </a:p>
        </p:txBody>
      </p:sp>
    </p:spTree>
    <p:extLst>
      <p:ext uri="{BB962C8B-B14F-4D97-AF65-F5344CB8AC3E}">
        <p14:creationId xmlns:p14="http://schemas.microsoft.com/office/powerpoint/2010/main" val="63869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A36D-3E52-4874-9052-52430587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631"/>
            <a:ext cx="10515600" cy="1325563"/>
          </a:xfrm>
        </p:spPr>
        <p:txBody>
          <a:bodyPr/>
          <a:lstStyle/>
          <a:p>
            <a:r>
              <a:rPr lang="en-US" dirty="0"/>
              <a:t>Last week: causal inference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44328-FD06-4CF5-AD51-0CABA69E20C0}"/>
              </a:ext>
            </a:extLst>
          </p:cNvPr>
          <p:cNvSpPr txBox="1"/>
          <p:nvPr/>
        </p:nvSpPr>
        <p:spPr>
          <a:xfrm>
            <a:off x="1332855" y="4143201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Oxygen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0277E-B94A-4914-BD54-714898CB89E4}"/>
              </a:ext>
            </a:extLst>
          </p:cNvPr>
          <p:cNvSpPr txBox="1"/>
          <p:nvPr/>
        </p:nvSpPr>
        <p:spPr>
          <a:xfrm>
            <a:off x="4290450" y="3099817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E96B4-42F5-4480-BC52-41137098FCED}"/>
              </a:ext>
            </a:extLst>
          </p:cNvPr>
          <p:cNvSpPr txBox="1"/>
          <p:nvPr/>
        </p:nvSpPr>
        <p:spPr>
          <a:xfrm>
            <a:off x="7169258" y="4069823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555F7-0EB5-4B66-8DA2-E278BB08434F}"/>
              </a:ext>
            </a:extLst>
          </p:cNvPr>
          <p:cNvSpPr txBox="1"/>
          <p:nvPr/>
        </p:nvSpPr>
        <p:spPr>
          <a:xfrm>
            <a:off x="4445433" y="5255668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E872C-4507-4BF0-B3F5-7B4918D0F0C6}"/>
              </a:ext>
            </a:extLst>
          </p:cNvPr>
          <p:cNvSpPr txBox="1"/>
          <p:nvPr/>
        </p:nvSpPr>
        <p:spPr>
          <a:xfrm>
            <a:off x="838199" y="1575814"/>
            <a:ext cx="10677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goal is to discover the correct causal model: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C536B3-B31C-438E-A3AF-2F0C0AD4C9FE}"/>
              </a:ext>
            </a:extLst>
          </p:cNvPr>
          <p:cNvCxnSpPr/>
          <p:nvPr/>
        </p:nvCxnSpPr>
        <p:spPr>
          <a:xfrm>
            <a:off x="4695986" y="3735092"/>
            <a:ext cx="0" cy="12553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2D08A1-E67B-49FC-8060-F06CD1ABFEA4}"/>
              </a:ext>
            </a:extLst>
          </p:cNvPr>
          <p:cNvCxnSpPr>
            <a:cxnSpLocks/>
          </p:cNvCxnSpPr>
          <p:nvPr/>
        </p:nvCxnSpPr>
        <p:spPr>
          <a:xfrm>
            <a:off x="2353159" y="4666421"/>
            <a:ext cx="1937291" cy="5892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5370AC-C1DD-4E7D-9443-07673814CE1A}"/>
              </a:ext>
            </a:extLst>
          </p:cNvPr>
          <p:cNvCxnSpPr>
            <a:cxnSpLocks/>
          </p:cNvCxnSpPr>
          <p:nvPr/>
        </p:nvCxnSpPr>
        <p:spPr>
          <a:xfrm flipH="1">
            <a:off x="5374682" y="4626996"/>
            <a:ext cx="1825572" cy="6551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A36D-3E52-4874-9052-52430587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631"/>
            <a:ext cx="10515600" cy="1325563"/>
          </a:xfrm>
        </p:spPr>
        <p:txBody>
          <a:bodyPr/>
          <a:lstStyle/>
          <a:p>
            <a:r>
              <a:rPr lang="en-US" dirty="0"/>
              <a:t>This week: ‘actual causation’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44328-FD06-4CF5-AD51-0CABA69E20C0}"/>
              </a:ext>
            </a:extLst>
          </p:cNvPr>
          <p:cNvSpPr txBox="1"/>
          <p:nvPr/>
        </p:nvSpPr>
        <p:spPr>
          <a:xfrm>
            <a:off x="1332855" y="4143201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Oxygen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0277E-B94A-4914-BD54-714898CB89E4}"/>
              </a:ext>
            </a:extLst>
          </p:cNvPr>
          <p:cNvSpPr txBox="1"/>
          <p:nvPr/>
        </p:nvSpPr>
        <p:spPr>
          <a:xfrm>
            <a:off x="4290450" y="3099817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E96B4-42F5-4480-BC52-41137098FCED}"/>
              </a:ext>
            </a:extLst>
          </p:cNvPr>
          <p:cNvSpPr txBox="1"/>
          <p:nvPr/>
        </p:nvSpPr>
        <p:spPr>
          <a:xfrm>
            <a:off x="7169258" y="4069823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555F7-0EB5-4B66-8DA2-E278BB08434F}"/>
              </a:ext>
            </a:extLst>
          </p:cNvPr>
          <p:cNvSpPr txBox="1"/>
          <p:nvPr/>
        </p:nvSpPr>
        <p:spPr>
          <a:xfrm>
            <a:off x="4445433" y="5255668"/>
            <a:ext cx="418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E872C-4507-4BF0-B3F5-7B4918D0F0C6}"/>
              </a:ext>
            </a:extLst>
          </p:cNvPr>
          <p:cNvSpPr txBox="1"/>
          <p:nvPr/>
        </p:nvSpPr>
        <p:spPr>
          <a:xfrm>
            <a:off x="838199" y="1575814"/>
            <a:ext cx="10677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Assume that we already know the causal model below</a:t>
            </a:r>
          </a:p>
          <a:p>
            <a:r>
              <a:rPr lang="en-US" sz="3200" dirty="0"/>
              <a:t>Suppose a friend asks you why a fire happened. What do you tell them?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C536B3-B31C-438E-A3AF-2F0C0AD4C9FE}"/>
              </a:ext>
            </a:extLst>
          </p:cNvPr>
          <p:cNvCxnSpPr/>
          <p:nvPr/>
        </p:nvCxnSpPr>
        <p:spPr>
          <a:xfrm>
            <a:off x="4695986" y="3735092"/>
            <a:ext cx="0" cy="12553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2D08A1-E67B-49FC-8060-F06CD1ABFEA4}"/>
              </a:ext>
            </a:extLst>
          </p:cNvPr>
          <p:cNvCxnSpPr>
            <a:cxnSpLocks/>
          </p:cNvCxnSpPr>
          <p:nvPr/>
        </p:nvCxnSpPr>
        <p:spPr>
          <a:xfrm>
            <a:off x="2353159" y="4666421"/>
            <a:ext cx="1937291" cy="5892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5370AC-C1DD-4E7D-9443-07673814CE1A}"/>
              </a:ext>
            </a:extLst>
          </p:cNvPr>
          <p:cNvCxnSpPr>
            <a:cxnSpLocks/>
          </p:cNvCxnSpPr>
          <p:nvPr/>
        </p:nvCxnSpPr>
        <p:spPr>
          <a:xfrm flipH="1">
            <a:off x="5374682" y="4626996"/>
            <a:ext cx="1825572" cy="6551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7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030B-304B-4C10-B8B7-F74ECF20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theory of causation </a:t>
            </a:r>
            <a:r>
              <a:rPr lang="en-US" sz="3600" dirty="0"/>
              <a:t>(e.g. David Lewis)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BF78-E654-4E2E-AC4F-8AC3EAB4F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4390" cy="4351338"/>
          </a:xfrm>
        </p:spPr>
        <p:txBody>
          <a:bodyPr/>
          <a:lstStyle/>
          <a:p>
            <a:r>
              <a:rPr lang="en-US" dirty="0"/>
              <a:t>C is a cause of E if: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C had not happened, E would not have happened either</a:t>
            </a:r>
          </a:p>
          <a:p>
            <a:endParaRPr lang="en-US" dirty="0"/>
          </a:p>
          <a:p>
            <a:r>
              <a:rPr lang="en-US" dirty="0"/>
              <a:t>Without the spark, the fire would not have started -&gt; The spark caused the fire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88AD1-6D92-4BC9-8A5C-B6F74A7ED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2105860"/>
            <a:ext cx="34575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9D44-3563-4118-8E64-378E32CE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counterfactual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BCADC-1720-4331-BCE4-323F8493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19441" cy="4351338"/>
          </a:xfrm>
        </p:spPr>
        <p:txBody>
          <a:bodyPr>
            <a:normAutofit/>
          </a:bodyPr>
          <a:lstStyle/>
          <a:p>
            <a:r>
              <a:rPr lang="en-US" dirty="0"/>
              <a:t>If a meteor had struck Edinburgh this morning, I would not be giving this lecture</a:t>
            </a:r>
          </a:p>
          <a:p>
            <a:pPr marL="0" indent="0">
              <a:buNone/>
            </a:pPr>
            <a:r>
              <a:rPr lang="en-US" dirty="0"/>
              <a:t>-&gt; I am giving this lecture because no meteor struck Edinburgh this morning</a:t>
            </a:r>
          </a:p>
          <a:p>
            <a:endParaRPr lang="en-US" dirty="0"/>
          </a:p>
          <a:p>
            <a:r>
              <a:rPr lang="en-US" dirty="0"/>
              <a:t>If there had been no oxygen in the air, the fire would not have started</a:t>
            </a:r>
          </a:p>
          <a:p>
            <a:pPr marL="0" indent="0">
              <a:buNone/>
            </a:pPr>
            <a:r>
              <a:rPr lang="en-US" dirty="0"/>
              <a:t>-&gt; The fire started because there was oxygen in the 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4240-0BC9-4AF1-89C6-6DCBFB462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5" y="2851688"/>
            <a:ext cx="4068305" cy="40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3002-0BFE-4EF4-807D-2EE7DD02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counterfactual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6001-88CC-4711-A856-E2773EEC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37" y="1946880"/>
            <a:ext cx="5733082" cy="4351338"/>
          </a:xfrm>
        </p:spPr>
        <p:txBody>
          <a:bodyPr/>
          <a:lstStyle/>
          <a:p>
            <a:r>
              <a:rPr lang="en-US" dirty="0"/>
              <a:t>The prisoner would be dead, even if soldier A had not shot</a:t>
            </a:r>
          </a:p>
          <a:p>
            <a:r>
              <a:rPr lang="en-US" dirty="0"/>
              <a:t>The prisoner would be dead, even if soldier B had not shot</a:t>
            </a:r>
          </a:p>
          <a:p>
            <a:endParaRPr lang="en-US" dirty="0"/>
          </a:p>
          <a:p>
            <a:r>
              <a:rPr lang="en-US" dirty="0"/>
              <a:t>-&gt; None of the soldiers caused the prisoner’s death!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7D914-D541-4929-86D3-BCD400CC7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92" y="2192775"/>
            <a:ext cx="5031908" cy="31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4AAD-10AE-4162-A4E1-A8DD140E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the counterfactual theory: “invariant” counterfactual dependence </a:t>
            </a:r>
            <a:r>
              <a:rPr lang="en-US" sz="3600" dirty="0"/>
              <a:t>(Jim Woodward)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9A73-F364-4383-8476-C91F0CAF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2912" cy="4351338"/>
          </a:xfrm>
        </p:spPr>
        <p:txBody>
          <a:bodyPr>
            <a:normAutofit/>
          </a:bodyPr>
          <a:lstStyle/>
          <a:p>
            <a:r>
              <a:rPr lang="en-US" dirty="0"/>
              <a:t>To be a cause of E, the link between C and E must be </a:t>
            </a:r>
            <a:r>
              <a:rPr lang="en-US" i="1" dirty="0"/>
              <a:t>invariant</a:t>
            </a:r>
          </a:p>
          <a:p>
            <a:endParaRPr lang="en-US" dirty="0"/>
          </a:p>
          <a:p>
            <a:r>
              <a:rPr lang="en-US" dirty="0"/>
              <a:t>I.e. C would have led to E even if the background conditions had been different</a:t>
            </a:r>
          </a:p>
          <a:p>
            <a:endParaRPr lang="en-US" dirty="0"/>
          </a:p>
          <a:p>
            <a:r>
              <a:rPr lang="en-US" dirty="0"/>
              <a:t>The absence of meteor is not an invariant cause of my giving this lecture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282CD-2192-45F3-AE81-FAD4B8A8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79" y="1690688"/>
            <a:ext cx="2862021" cy="2525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04357-2F61-49FC-A5E9-2AA18497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49" y="4216000"/>
            <a:ext cx="1516251" cy="15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E3F5-2FD3-4DAE-9CE1-280FFBA3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the counterfactual theory: “invariant” counterfactual dependence </a:t>
            </a:r>
            <a:r>
              <a:rPr lang="en-US" sz="3600" dirty="0"/>
              <a:t>(Jim Woodward)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5DEF7-9A76-42DD-8B5B-3903E882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6755969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Oxygen is not an invariant cause of the fire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Soldier A shooting is an invariant cause of the prisoner’s death</a:t>
            </a:r>
          </a:p>
          <a:p>
            <a:endParaRPr lang="en-US" dirty="0"/>
          </a:p>
          <a:p>
            <a:r>
              <a:rPr lang="en-US" dirty="0"/>
              <a:t>Is there experimental evidence for the role of invariance?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B9C94-236D-44F0-85AF-E4E9BA65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87" y="1690688"/>
            <a:ext cx="1933413" cy="2905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CCC8B-5872-4196-991C-1F272BCDA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717" y="4596620"/>
            <a:ext cx="3590283" cy="226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807</Words>
  <Application>Microsoft Office PowerPoint</Application>
  <PresentationFormat>Widescreen</PresentationFormat>
  <Paragraphs>136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Computational Cognitive Science</vt:lpstr>
      <vt:lpstr>Last week: causal inference</vt:lpstr>
      <vt:lpstr>Last week: causal inference</vt:lpstr>
      <vt:lpstr>This week: ‘actual causation’</vt:lpstr>
      <vt:lpstr>Counterfactual theory of causation (e.g. David Lewis)</vt:lpstr>
      <vt:lpstr>Problems with the counterfactual approach</vt:lpstr>
      <vt:lpstr>Problems with the counterfactual approach</vt:lpstr>
      <vt:lpstr>Saving the counterfactual theory: “invariant” counterfactual dependence (Jim Woodward)</vt:lpstr>
      <vt:lpstr>Saving the counterfactual theory: “invariant” counterfactual dependence (Jim Woodward)</vt:lpstr>
      <vt:lpstr>PowerPoint Presentation</vt:lpstr>
      <vt:lpstr>PowerPoint Presentation</vt:lpstr>
      <vt:lpstr>Counterfactual effect size model (Quillien, 2020)</vt:lpstr>
      <vt:lpstr>PowerPoint Presentation</vt:lpstr>
      <vt:lpstr>Counterfactual effect size model</vt:lpstr>
      <vt:lpstr>PowerPoint Presentation</vt:lpstr>
      <vt:lpstr>PowerPoint Presentation</vt:lpstr>
      <vt:lpstr>PowerPoint Presentation</vt:lpstr>
      <vt:lpstr>Testing the model with a real-world example</vt:lpstr>
      <vt:lpstr>Average human judgments   N=207    </vt:lpstr>
      <vt:lpstr>Model</vt:lpstr>
      <vt:lpstr>PowerPoint Presentation</vt:lpstr>
      <vt:lpstr>Morality and actual causation (Hitchcock &amp; Knobe, 2009)</vt:lpstr>
      <vt:lpstr>Outstanding mysteries</vt:lpstr>
      <vt:lpstr>Ongoing research 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Cognitive Science</dc:title>
  <dc:creator> </dc:creator>
  <cp:lastModifiedBy> </cp:lastModifiedBy>
  <cp:revision>24</cp:revision>
  <dcterms:created xsi:type="dcterms:W3CDTF">2021-10-28T10:18:42Z</dcterms:created>
  <dcterms:modified xsi:type="dcterms:W3CDTF">2021-10-29T09:46:11Z</dcterms:modified>
</cp:coreProperties>
</file>