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32" r:id="rId1"/>
    <p:sldMasterId id="2147483745" r:id="rId2"/>
    <p:sldMasterId id="2147483757" r:id="rId3"/>
    <p:sldMasterId id="2147483769" r:id="rId4"/>
    <p:sldMasterId id="2147483781" r:id="rId5"/>
  </p:sldMasterIdLst>
  <p:notesMasterIdLst>
    <p:notesMasterId r:id="rId26"/>
  </p:notesMasterIdLst>
  <p:handoutMasterIdLst>
    <p:handoutMasterId r:id="rId27"/>
  </p:handoutMasterIdLst>
  <p:sldIdLst>
    <p:sldId id="539" r:id="rId6"/>
    <p:sldId id="895" r:id="rId7"/>
    <p:sldId id="896" r:id="rId8"/>
    <p:sldId id="880" r:id="rId9"/>
    <p:sldId id="881" r:id="rId10"/>
    <p:sldId id="886" r:id="rId11"/>
    <p:sldId id="887" r:id="rId12"/>
    <p:sldId id="885" r:id="rId13"/>
    <p:sldId id="882" r:id="rId14"/>
    <p:sldId id="883" r:id="rId15"/>
    <p:sldId id="884" r:id="rId16"/>
    <p:sldId id="890" r:id="rId17"/>
    <p:sldId id="891" r:id="rId18"/>
    <p:sldId id="888" r:id="rId19"/>
    <p:sldId id="878" r:id="rId20"/>
    <p:sldId id="889" r:id="rId21"/>
    <p:sldId id="892" r:id="rId22"/>
    <p:sldId id="893" r:id="rId23"/>
    <p:sldId id="894" r:id="rId24"/>
    <p:sldId id="879" r:id="rId25"/>
  </p:sldIdLst>
  <p:sldSz cx="9144000" cy="6858000" type="screen4x3"/>
  <p:notesSz cx="7010400" cy="92233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74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1pPr>
    <a:lvl2pPr marL="457200" algn="l" rtl="0" fontAlgn="base">
      <a:spcBef>
        <a:spcPct val="0"/>
      </a:spcBef>
      <a:spcAft>
        <a:spcPct val="0"/>
      </a:spcAft>
      <a:defRPr sz="74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2pPr>
    <a:lvl3pPr marL="914400" algn="l" rtl="0" fontAlgn="base">
      <a:spcBef>
        <a:spcPct val="0"/>
      </a:spcBef>
      <a:spcAft>
        <a:spcPct val="0"/>
      </a:spcAft>
      <a:defRPr sz="74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3pPr>
    <a:lvl4pPr marL="1371600" algn="l" rtl="0" fontAlgn="base">
      <a:spcBef>
        <a:spcPct val="0"/>
      </a:spcBef>
      <a:spcAft>
        <a:spcPct val="0"/>
      </a:spcAft>
      <a:defRPr sz="74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4pPr>
    <a:lvl5pPr marL="1828800" algn="l" rtl="0" fontAlgn="base">
      <a:spcBef>
        <a:spcPct val="0"/>
      </a:spcBef>
      <a:spcAft>
        <a:spcPct val="0"/>
      </a:spcAft>
      <a:defRPr sz="74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5pPr>
    <a:lvl6pPr marL="2286000" algn="l" defTabSz="914400" rtl="0" eaLnBrk="1" latinLnBrk="0" hangingPunct="1">
      <a:defRPr sz="74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6pPr>
    <a:lvl7pPr marL="2743200" algn="l" defTabSz="914400" rtl="0" eaLnBrk="1" latinLnBrk="0" hangingPunct="1">
      <a:defRPr sz="74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7pPr>
    <a:lvl8pPr marL="3200400" algn="l" defTabSz="914400" rtl="0" eaLnBrk="1" latinLnBrk="0" hangingPunct="1">
      <a:defRPr sz="74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8pPr>
    <a:lvl9pPr marL="3657600" algn="l" defTabSz="914400" rtl="0" eaLnBrk="1" latinLnBrk="0" hangingPunct="1">
      <a:defRPr sz="74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588D"/>
    <a:srgbClr val="336699"/>
    <a:srgbClr val="F4F2D4"/>
    <a:srgbClr val="DAE9EE"/>
    <a:srgbClr val="66FFFF"/>
    <a:srgbClr val="FFFF66"/>
    <a:srgbClr val="990099"/>
    <a:srgbClr val="AA01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73" autoAdjust="0"/>
    <p:restoredTop sz="96583" autoAdjust="0"/>
  </p:normalViewPr>
  <p:slideViewPr>
    <p:cSldViewPr>
      <p:cViewPr varScale="1">
        <p:scale>
          <a:sx n="131" d="100"/>
          <a:sy n="131" d="100"/>
        </p:scale>
        <p:origin x="-112" y="-2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3036" y="-96"/>
      </p:cViewPr>
      <p:guideLst>
        <p:guide orient="horz" pos="2905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145" cy="460559"/>
          </a:xfrm>
          <a:prstGeom prst="rect">
            <a:avLst/>
          </a:prstGeom>
        </p:spPr>
        <p:txBody>
          <a:bodyPr vert="horz" lIns="87444" tIns="43723" rIns="87444" bIns="43723" rtlCol="0"/>
          <a:lstStyle>
            <a:lvl1pPr algn="l">
              <a:defRPr sz="1100"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734" y="1"/>
            <a:ext cx="3038145" cy="460559"/>
          </a:xfrm>
          <a:prstGeom prst="rect">
            <a:avLst/>
          </a:prstGeom>
        </p:spPr>
        <p:txBody>
          <a:bodyPr vert="horz" wrap="square" lIns="87444" tIns="43723" rIns="87444" bIns="43723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Gill Sans" pitchFamily="-96" charset="0"/>
                <a:ea typeface="ヒラギノ角ゴ ProN W3" pitchFamily="-96" charset="-128"/>
                <a:cs typeface="+mn-cs"/>
                <a:sym typeface="Gill Sans" pitchFamily="-96" charset="0"/>
              </a:defRPr>
            </a:lvl1pPr>
          </a:lstStyle>
          <a:p>
            <a:pPr>
              <a:defRPr/>
            </a:pPr>
            <a:fld id="{D02F7845-8CC6-42B5-9243-1F5195E2679C}" type="datetime1">
              <a:rPr lang="en-US"/>
              <a:pPr>
                <a:defRPr/>
              </a:pPr>
              <a:t>1/9/14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61293"/>
            <a:ext cx="3038145" cy="460559"/>
          </a:xfrm>
          <a:prstGeom prst="rect">
            <a:avLst/>
          </a:prstGeom>
        </p:spPr>
        <p:txBody>
          <a:bodyPr vert="horz" lIns="87444" tIns="43723" rIns="87444" bIns="43723" rtlCol="0" anchor="b"/>
          <a:lstStyle>
            <a:lvl1pPr algn="l">
              <a:defRPr sz="1100"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734" y="8761293"/>
            <a:ext cx="3038145" cy="460559"/>
          </a:xfrm>
          <a:prstGeom prst="rect">
            <a:avLst/>
          </a:prstGeom>
        </p:spPr>
        <p:txBody>
          <a:bodyPr vert="horz" wrap="square" lIns="87444" tIns="43723" rIns="87444" bIns="43723" numCol="1" anchor="b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Gill Sans" pitchFamily="-96" charset="0"/>
                <a:ea typeface="ヒラギノ角ゴ ProN W3" pitchFamily="-96" charset="-128"/>
                <a:cs typeface="+mn-cs"/>
                <a:sym typeface="Gill Sans" pitchFamily="-96" charset="0"/>
              </a:defRPr>
            </a:lvl1pPr>
          </a:lstStyle>
          <a:p>
            <a:pPr>
              <a:defRPr/>
            </a:pPr>
            <a:fld id="{D1A57D68-6D81-4C67-A32D-6403E78B28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5921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hdr" sz="quarter"/>
          </p:nvPr>
        </p:nvSpPr>
        <p:spPr bwMode="auto">
          <a:xfrm>
            <a:off x="0" y="1"/>
            <a:ext cx="3038145" cy="46055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92438" tIns="46219" rIns="92438" bIns="46219" numCol="1" anchor="t" anchorCtr="0" compatLnSpc="1">
            <a:prstTxWarp prst="textNoShape">
              <a:avLst/>
            </a:prstTxWarp>
          </a:bodyPr>
          <a:lstStyle>
            <a:lvl1pPr algn="l" defTabSz="924544">
              <a:defRPr sz="1200">
                <a:latin typeface="Gill Sans" pitchFamily="-96" charset="0"/>
                <a:ea typeface="ヒラギノ角ゴ ProN W3" pitchFamily="-96" charset="-128"/>
                <a:cs typeface="+mn-cs"/>
                <a:sym typeface="Gill Sans" pitchFamily="-96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2531" name="Rectangle 3"/>
          <p:cNvSpPr>
            <a:spLocks noGrp="1"/>
          </p:cNvSpPr>
          <p:nvPr>
            <p:ph type="dt" idx="1"/>
          </p:nvPr>
        </p:nvSpPr>
        <p:spPr bwMode="auto">
          <a:xfrm>
            <a:off x="3972258" y="1"/>
            <a:ext cx="3038144" cy="46055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92438" tIns="46219" rIns="92438" bIns="46219" numCol="1" anchor="t" anchorCtr="0" compatLnSpc="1">
            <a:prstTxWarp prst="textNoShape">
              <a:avLst/>
            </a:prstTxWarp>
          </a:bodyPr>
          <a:lstStyle>
            <a:lvl1pPr algn="r" defTabSz="924544">
              <a:defRPr sz="1200">
                <a:latin typeface="Gill Sans" pitchFamily="-96" charset="0"/>
                <a:ea typeface="ヒラギノ角ゴ ProN W3" pitchFamily="-96" charset="-128"/>
                <a:cs typeface="+mn-cs"/>
                <a:sym typeface="Gill Sans" pitchFamily="-96" charset="0"/>
              </a:defRPr>
            </a:lvl1pPr>
          </a:lstStyle>
          <a:p>
            <a:pPr>
              <a:defRPr/>
            </a:pPr>
            <a:fld id="{66C67BAB-2C5B-4412-9112-59F4057EC5D2}" type="datetime1">
              <a:rPr lang="en-US"/>
              <a:pPr>
                <a:defRPr/>
              </a:pPr>
              <a:t>1/9/14</a:t>
            </a:fld>
            <a:endParaRPr lang="en-US" dirty="0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1738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3" name="Rectangle 5"/>
          <p:cNvSpPr>
            <a:spLocks noGrp="1"/>
          </p:cNvSpPr>
          <p:nvPr>
            <p:ph type="body" sz="quarter" idx="3"/>
          </p:nvPr>
        </p:nvSpPr>
        <p:spPr bwMode="auto">
          <a:xfrm>
            <a:off x="934113" y="4381410"/>
            <a:ext cx="5142177" cy="414960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92438" tIns="46219" rIns="92438" bIns="462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2534" name="Rectangle 6"/>
          <p:cNvSpPr>
            <a:spLocks noGrp="1"/>
          </p:cNvSpPr>
          <p:nvPr>
            <p:ph type="ftr" sz="quarter" idx="4"/>
          </p:nvPr>
        </p:nvSpPr>
        <p:spPr bwMode="auto">
          <a:xfrm>
            <a:off x="0" y="8762818"/>
            <a:ext cx="3038145" cy="46055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92438" tIns="46219" rIns="92438" bIns="46219" numCol="1" anchor="b" anchorCtr="0" compatLnSpc="1">
            <a:prstTxWarp prst="textNoShape">
              <a:avLst/>
            </a:prstTxWarp>
          </a:bodyPr>
          <a:lstStyle>
            <a:lvl1pPr algn="l" defTabSz="924544">
              <a:defRPr sz="1200">
                <a:latin typeface="Gill Sans" pitchFamily="-96" charset="0"/>
                <a:ea typeface="ヒラギノ角ゴ ProN W3" pitchFamily="-96" charset="-128"/>
                <a:cs typeface="+mn-cs"/>
                <a:sym typeface="Gill Sans" pitchFamily="-96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2535" name="Rectangle 7"/>
          <p:cNvSpPr>
            <a:spLocks noGrp="1"/>
          </p:cNvSpPr>
          <p:nvPr>
            <p:ph type="sldNum" sz="quarter" idx="5"/>
          </p:nvPr>
        </p:nvSpPr>
        <p:spPr bwMode="auto">
          <a:xfrm>
            <a:off x="3972258" y="8762818"/>
            <a:ext cx="3038144" cy="46055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92438" tIns="46219" rIns="92438" bIns="46219" numCol="1" anchor="b" anchorCtr="0" compatLnSpc="1">
            <a:prstTxWarp prst="textNoShape">
              <a:avLst/>
            </a:prstTxWarp>
          </a:bodyPr>
          <a:lstStyle>
            <a:lvl1pPr algn="r" defTabSz="924544">
              <a:defRPr sz="1200">
                <a:latin typeface="Gill Sans" pitchFamily="-96" charset="0"/>
                <a:ea typeface="ヒラギノ角ゴ ProN W3" pitchFamily="-96" charset="-128"/>
                <a:cs typeface="+mn-cs"/>
                <a:sym typeface="Gill Sans" pitchFamily="-96" charset="0"/>
              </a:defRPr>
            </a:lvl1pPr>
          </a:lstStyle>
          <a:p>
            <a:pPr>
              <a:defRPr/>
            </a:pPr>
            <a:fld id="{35E5F386-6584-486B-AA3F-05B05B13A9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4462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>
            <p:ph type="sldImg"/>
          </p:nvPr>
        </p:nvSpPr>
        <p:spPr bwMode="auto">
          <a:xfrm>
            <a:off x="1198563" y="692150"/>
            <a:ext cx="4613275" cy="34591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8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701040" y="4381103"/>
            <a:ext cx="5608320" cy="41505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r>
              <a:rPr lang="en-US" sz="7300">
                <a:latin typeface="Lucida Grande" charset="0"/>
                <a:cs typeface="Lucida Grande" charset="0"/>
                <a:sym typeface="Lucida Grande" charset="0"/>
              </a:rPr>
              <a:t>The marine components of the OOI are shown in the two figures above comprising the Regional Scale Nodes and Coast/Global Scale nodes.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3738" y="2590800"/>
            <a:ext cx="5164137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3263" y="4267200"/>
            <a:ext cx="5154612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Line 12"/>
          <p:cNvSpPr>
            <a:spLocks noChangeShapeType="1"/>
          </p:cNvSpPr>
          <p:nvPr userDrawn="1"/>
        </p:nvSpPr>
        <p:spPr bwMode="auto">
          <a:xfrm rot="10800000" flipH="1">
            <a:off x="76200" y="2328861"/>
            <a:ext cx="5781675" cy="2"/>
          </a:xfrm>
          <a:prstGeom prst="line">
            <a:avLst/>
          </a:prstGeom>
          <a:noFill/>
          <a:ln w="25400">
            <a:solidFill>
              <a:srgbClr val="B2D0D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sz="1400" dirty="0">
              <a:latin typeface="Arial" pitchFamily="34" charset="0"/>
              <a:ea typeface="MS PGothic" pitchFamily="34" charset="-128"/>
              <a:cs typeface="Arial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03"/>
          <a:stretch>
            <a:fillRect/>
          </a:stretch>
        </p:blipFill>
        <p:spPr bwMode="auto">
          <a:xfrm>
            <a:off x="703263" y="985837"/>
            <a:ext cx="1973263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>
            <a:spLocks/>
          </p:cNvSpPr>
          <p:nvPr userDrawn="1"/>
        </p:nvSpPr>
        <p:spPr bwMode="auto">
          <a:xfrm>
            <a:off x="706438" y="1908175"/>
            <a:ext cx="4462462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342900"/>
            <a:r>
              <a:rPr lang="en-US" sz="2200" dirty="0">
                <a:solidFill>
                  <a:srgbClr val="003E6C"/>
                </a:solidFill>
                <a:latin typeface="Arial" pitchFamily="34" charset="0"/>
                <a:ea typeface="ヒラギノ角ゴ ProN W3" pitchFamily="-128" charset="-128"/>
                <a:cs typeface="Arial"/>
                <a:sym typeface="Gill Sans" pitchFamily="-128" charset="0"/>
              </a:rPr>
              <a:t>Ocean Observatories Initiative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2177534" y="6299200"/>
            <a:ext cx="184666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08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noProof="0" dirty="0" smtClean="0"/>
              <a:t>Click icon to add table</a:t>
            </a:r>
            <a:endParaRPr lang="en-US" noProof="0" dirty="0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57FB0-B99B-4EE1-A5D7-C3BEA5A6C35B}" type="slidenum">
              <a:rPr lang="en-US">
                <a:cs typeface="Arial"/>
              </a:rPr>
              <a:pPr>
                <a:defRPr/>
              </a:pPr>
              <a:t>‹#›</a:t>
            </a:fld>
            <a:endParaRPr lang="en-US" dirty="0">
              <a:cs typeface="Arial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 rot="10800000" flipH="1" flipV="1">
            <a:off x="0" y="1219200"/>
            <a:ext cx="9144000" cy="0"/>
          </a:xfrm>
          <a:prstGeom prst="line">
            <a:avLst/>
          </a:prstGeom>
          <a:noFill/>
          <a:ln w="25400">
            <a:solidFill>
              <a:srgbClr val="B2D0D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sz="1400" dirty="0">
              <a:latin typeface="Arial" pitchFamily="34" charset="0"/>
              <a:ea typeface="MS PGothic" pitchFamily="34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46718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863319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624"/>
            <a:ext cx="7772400" cy="146982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171450" indent="0" algn="ctr">
              <a:buNone/>
              <a:defRPr/>
            </a:lvl2pPr>
            <a:lvl3pPr marL="342900" indent="0" algn="ctr">
              <a:buNone/>
              <a:defRPr/>
            </a:lvl3pPr>
            <a:lvl4pPr marL="514350" indent="0" algn="ctr">
              <a:buNone/>
              <a:defRPr/>
            </a:lvl4pPr>
            <a:lvl5pPr marL="685800" indent="0" algn="ctr">
              <a:buNone/>
              <a:defRPr/>
            </a:lvl5pPr>
            <a:lvl6pPr marL="857250" indent="0" algn="ctr">
              <a:buNone/>
              <a:defRPr/>
            </a:lvl6pPr>
            <a:lvl7pPr marL="1028700" indent="0" algn="ctr">
              <a:buNone/>
              <a:defRPr/>
            </a:lvl7pPr>
            <a:lvl8pPr marL="1200150" indent="0" algn="ctr">
              <a:buNone/>
              <a:defRPr/>
            </a:lvl8pPr>
            <a:lvl9pPr marL="1371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749028" y="6543675"/>
            <a:ext cx="148828" cy="1428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6EF9AE8-55BB-AB46-B847-0A847DDD5495}" type="slidenum">
              <a:rPr lang="en-US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53715440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749028" y="6543675"/>
            <a:ext cx="148828" cy="1428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9E35476-2146-1445-8BA8-3C5ED7C3E84D}" type="slidenum">
              <a:rPr lang="en-US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07887896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14" y="4407099"/>
            <a:ext cx="7772400" cy="1362075"/>
          </a:xfrm>
        </p:spPr>
        <p:txBody>
          <a:bodyPr anchor="t"/>
          <a:lstStyle>
            <a:lvl1pPr algn="l">
              <a:defRPr sz="1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14" y="2906911"/>
            <a:ext cx="7772400" cy="1500188"/>
          </a:xfrm>
        </p:spPr>
        <p:txBody>
          <a:bodyPr anchor="b"/>
          <a:lstStyle>
            <a:lvl1pPr marL="0" indent="0">
              <a:buNone/>
              <a:defRPr sz="800"/>
            </a:lvl1pPr>
            <a:lvl2pPr marL="171450" indent="0">
              <a:buNone/>
              <a:defRPr sz="700"/>
            </a:lvl2pPr>
            <a:lvl3pPr marL="342900" indent="0">
              <a:buNone/>
              <a:defRPr sz="600"/>
            </a:lvl3pPr>
            <a:lvl4pPr marL="514350" indent="0">
              <a:buNone/>
              <a:defRPr sz="500"/>
            </a:lvl4pPr>
            <a:lvl5pPr marL="685800" indent="0">
              <a:buNone/>
              <a:defRPr sz="500"/>
            </a:lvl5pPr>
            <a:lvl6pPr marL="857250" indent="0">
              <a:buNone/>
              <a:defRPr sz="500"/>
            </a:lvl6pPr>
            <a:lvl7pPr marL="1028700" indent="0">
              <a:buNone/>
              <a:defRPr sz="500"/>
            </a:lvl7pPr>
            <a:lvl8pPr marL="1200150" indent="0">
              <a:buNone/>
              <a:defRPr sz="500"/>
            </a:lvl8pPr>
            <a:lvl9pPr marL="1371600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749028" y="6543675"/>
            <a:ext cx="148828" cy="1428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649ABCD-0847-3148-82CE-42B6B97F2359}" type="slidenum">
              <a:rPr lang="en-US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60837696"/>
      </p:ext>
    </p:extLst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5313" y="1500187"/>
            <a:ext cx="3850481" cy="4538663"/>
          </a:xfrm>
        </p:spPr>
        <p:txBody>
          <a:bodyPr/>
          <a:lstStyle>
            <a:lvl1pPr>
              <a:defRPr sz="1100"/>
            </a:lvl1pPr>
            <a:lvl2pPr>
              <a:defRPr sz="9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02944" y="1500187"/>
            <a:ext cx="3850481" cy="4538663"/>
          </a:xfrm>
        </p:spPr>
        <p:txBody>
          <a:bodyPr/>
          <a:lstStyle>
            <a:lvl1pPr>
              <a:defRPr sz="1100"/>
            </a:lvl1pPr>
            <a:lvl2pPr>
              <a:defRPr sz="9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1749028" y="6543675"/>
            <a:ext cx="148828" cy="1428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AFF7109-811B-F346-B132-F24D1B565C4D}" type="slidenum">
              <a:rPr lang="en-US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48730694"/>
      </p:ext>
    </p:extLst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4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311"/>
            <a:ext cx="4040386" cy="639366"/>
          </a:xfrm>
        </p:spPr>
        <p:txBody>
          <a:bodyPr anchor="b"/>
          <a:lstStyle>
            <a:lvl1pPr marL="0" indent="0">
              <a:buNone/>
              <a:defRPr sz="900" b="1"/>
            </a:lvl1pPr>
            <a:lvl2pPr marL="171450" indent="0">
              <a:buNone/>
              <a:defRPr sz="800" b="1"/>
            </a:lvl2pPr>
            <a:lvl3pPr marL="342900" indent="0">
              <a:buNone/>
              <a:defRPr sz="700" b="1"/>
            </a:lvl3pPr>
            <a:lvl4pPr marL="514350" indent="0">
              <a:buNone/>
              <a:defRPr sz="600" b="1"/>
            </a:lvl4pPr>
            <a:lvl5pPr marL="685800" indent="0">
              <a:buNone/>
              <a:defRPr sz="600" b="1"/>
            </a:lvl5pPr>
            <a:lvl6pPr marL="857250" indent="0">
              <a:buNone/>
              <a:defRPr sz="600" b="1"/>
            </a:lvl6pPr>
            <a:lvl7pPr marL="1028700" indent="0">
              <a:buNone/>
              <a:defRPr sz="600" b="1"/>
            </a:lvl7pPr>
            <a:lvl8pPr marL="1200150" indent="0">
              <a:buNone/>
              <a:defRPr sz="600" b="1"/>
            </a:lvl8pPr>
            <a:lvl9pPr marL="1371600" indent="0">
              <a:buNone/>
              <a:defRPr sz="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677"/>
            <a:ext cx="4040386" cy="3951684"/>
          </a:xfrm>
        </p:spPr>
        <p:txBody>
          <a:bodyPr/>
          <a:lstStyle>
            <a:lvl1pPr>
              <a:defRPr sz="900"/>
            </a:lvl1pPr>
            <a:lvl2pPr>
              <a:defRPr sz="800"/>
            </a:lvl2pPr>
            <a:lvl3pPr>
              <a:defRPr sz="7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24" y="1535311"/>
            <a:ext cx="4041576" cy="639366"/>
          </a:xfrm>
        </p:spPr>
        <p:txBody>
          <a:bodyPr anchor="b"/>
          <a:lstStyle>
            <a:lvl1pPr marL="0" indent="0">
              <a:buNone/>
              <a:defRPr sz="900" b="1"/>
            </a:lvl1pPr>
            <a:lvl2pPr marL="171450" indent="0">
              <a:buNone/>
              <a:defRPr sz="800" b="1"/>
            </a:lvl2pPr>
            <a:lvl3pPr marL="342900" indent="0">
              <a:buNone/>
              <a:defRPr sz="700" b="1"/>
            </a:lvl3pPr>
            <a:lvl4pPr marL="514350" indent="0">
              <a:buNone/>
              <a:defRPr sz="600" b="1"/>
            </a:lvl4pPr>
            <a:lvl5pPr marL="685800" indent="0">
              <a:buNone/>
              <a:defRPr sz="600" b="1"/>
            </a:lvl5pPr>
            <a:lvl6pPr marL="857250" indent="0">
              <a:buNone/>
              <a:defRPr sz="600" b="1"/>
            </a:lvl6pPr>
            <a:lvl7pPr marL="1028700" indent="0">
              <a:buNone/>
              <a:defRPr sz="600" b="1"/>
            </a:lvl7pPr>
            <a:lvl8pPr marL="1200150" indent="0">
              <a:buNone/>
              <a:defRPr sz="600" b="1"/>
            </a:lvl8pPr>
            <a:lvl9pPr marL="1371600" indent="0">
              <a:buNone/>
              <a:defRPr sz="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24" y="2174677"/>
            <a:ext cx="4041576" cy="3951684"/>
          </a:xfrm>
        </p:spPr>
        <p:txBody>
          <a:bodyPr/>
          <a:lstStyle>
            <a:lvl1pPr>
              <a:defRPr sz="900"/>
            </a:lvl1pPr>
            <a:lvl2pPr>
              <a:defRPr sz="800"/>
            </a:lvl2pPr>
            <a:lvl3pPr>
              <a:defRPr sz="7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749028" y="6543675"/>
            <a:ext cx="148828" cy="1428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56086FA-65B9-DF43-A0E6-35805314005A}" type="slidenum">
              <a:rPr lang="en-US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9058710"/>
      </p:ext>
    </p:extLst>
  </p:cSld>
  <p:clrMapOvr>
    <a:masterClrMapping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749028" y="6543675"/>
            <a:ext cx="148828" cy="1428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DCC341D-D9D8-5343-B95F-09AC2294A8A3}" type="slidenum">
              <a:rPr lang="en-US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09692023"/>
      </p:ext>
    </p:extLst>
  </p:cSld>
  <p:clrMapOvr>
    <a:masterClrMapping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1749028" y="6543675"/>
            <a:ext cx="148828" cy="1428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A791A51-0556-384B-A1F1-0AF6E5F07236}" type="slidenum">
              <a:rPr lang="en-US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19813473"/>
      </p:ext>
    </p:extLst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249"/>
            <a:ext cx="3008114" cy="1162050"/>
          </a:xfrm>
        </p:spPr>
        <p:txBody>
          <a:bodyPr anchor="b"/>
          <a:lstStyle>
            <a:lvl1pPr algn="l">
              <a:defRPr sz="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852" y="273248"/>
            <a:ext cx="5111948" cy="5853113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298"/>
            <a:ext cx="3008114" cy="4691063"/>
          </a:xfrm>
        </p:spPr>
        <p:txBody>
          <a:bodyPr/>
          <a:lstStyle>
            <a:lvl1pPr marL="0" indent="0">
              <a:buNone/>
              <a:defRPr sz="500"/>
            </a:lvl1pPr>
            <a:lvl2pPr marL="171450" indent="0">
              <a:buNone/>
              <a:defRPr sz="500"/>
            </a:lvl2pPr>
            <a:lvl3pPr marL="342900" indent="0">
              <a:buNone/>
              <a:defRPr sz="400"/>
            </a:lvl3pPr>
            <a:lvl4pPr marL="514350" indent="0">
              <a:buNone/>
              <a:defRPr sz="300"/>
            </a:lvl4pPr>
            <a:lvl5pPr marL="685800" indent="0">
              <a:buNone/>
              <a:defRPr sz="300"/>
            </a:lvl5pPr>
            <a:lvl6pPr marL="857250" indent="0">
              <a:buNone/>
              <a:defRPr sz="300"/>
            </a:lvl6pPr>
            <a:lvl7pPr marL="1028700" indent="0">
              <a:buNone/>
              <a:defRPr sz="300"/>
            </a:lvl7pPr>
            <a:lvl8pPr marL="1200150" indent="0">
              <a:buNone/>
              <a:defRPr sz="300"/>
            </a:lvl8pPr>
            <a:lvl9pPr marL="1371600" indent="0">
              <a:buNone/>
              <a:defRPr sz="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1749028" y="6543675"/>
            <a:ext cx="148828" cy="1428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0C3C398-782C-884F-98A8-46E6FA8A08C2}" type="slidenum">
              <a:rPr lang="en-US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2059965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 rot="10800000" flipH="1">
            <a:off x="0" y="1219198"/>
            <a:ext cx="9144000" cy="2"/>
          </a:xfrm>
          <a:prstGeom prst="line">
            <a:avLst/>
          </a:prstGeom>
          <a:noFill/>
          <a:ln w="25400">
            <a:solidFill>
              <a:srgbClr val="B2D0D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sz="1400" dirty="0">
              <a:latin typeface="Arial" pitchFamily="34" charset="0"/>
              <a:ea typeface="MS PGothic" pitchFamily="34" charset="-128"/>
              <a:cs typeface="Arial"/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524000" y="6430963"/>
            <a:ext cx="381000" cy="2286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AED9CE-CB21-4A88-8FD0-17E70449BA98}" type="slidenum">
              <a:rPr lang="en-US">
                <a:cs typeface="Arial"/>
              </a:rPr>
              <a:pPr>
                <a:defRPr/>
              </a:pPr>
              <a:t>‹#›</a:t>
            </a:fld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8070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486" y="4800600"/>
            <a:ext cx="5486400" cy="566738"/>
          </a:xfrm>
        </p:spPr>
        <p:txBody>
          <a:bodyPr anchor="b"/>
          <a:lstStyle>
            <a:lvl1pPr algn="l">
              <a:defRPr sz="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486" y="612577"/>
            <a:ext cx="5486400" cy="4114800"/>
          </a:xfrm>
        </p:spPr>
        <p:txBody>
          <a:bodyPr/>
          <a:lstStyle>
            <a:lvl1pPr marL="0" indent="0">
              <a:buNone/>
              <a:defRPr sz="1200"/>
            </a:lvl1pPr>
            <a:lvl2pPr marL="171450" indent="0">
              <a:buNone/>
              <a:defRPr sz="1100"/>
            </a:lvl2pPr>
            <a:lvl3pPr marL="342900" indent="0">
              <a:buNone/>
              <a:defRPr sz="900"/>
            </a:lvl3pPr>
            <a:lvl4pPr marL="514350" indent="0">
              <a:buNone/>
              <a:defRPr sz="800"/>
            </a:lvl4pPr>
            <a:lvl5pPr marL="685800" indent="0">
              <a:buNone/>
              <a:defRPr sz="800"/>
            </a:lvl5pPr>
            <a:lvl6pPr marL="857250" indent="0">
              <a:buNone/>
              <a:defRPr sz="800"/>
            </a:lvl6pPr>
            <a:lvl7pPr marL="1028700" indent="0">
              <a:buNone/>
              <a:defRPr sz="800"/>
            </a:lvl7pPr>
            <a:lvl8pPr marL="1200150" indent="0">
              <a:buNone/>
              <a:defRPr sz="800"/>
            </a:lvl8pPr>
            <a:lvl9pPr marL="1371600" indent="0">
              <a:buNone/>
              <a:defRPr sz="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486" y="5367337"/>
            <a:ext cx="5486400" cy="804863"/>
          </a:xfrm>
        </p:spPr>
        <p:txBody>
          <a:bodyPr/>
          <a:lstStyle>
            <a:lvl1pPr marL="0" indent="0">
              <a:buNone/>
              <a:defRPr sz="500"/>
            </a:lvl1pPr>
            <a:lvl2pPr marL="171450" indent="0">
              <a:buNone/>
              <a:defRPr sz="500"/>
            </a:lvl2pPr>
            <a:lvl3pPr marL="342900" indent="0">
              <a:buNone/>
              <a:defRPr sz="400"/>
            </a:lvl3pPr>
            <a:lvl4pPr marL="514350" indent="0">
              <a:buNone/>
              <a:defRPr sz="300"/>
            </a:lvl4pPr>
            <a:lvl5pPr marL="685800" indent="0">
              <a:buNone/>
              <a:defRPr sz="300"/>
            </a:lvl5pPr>
            <a:lvl6pPr marL="857250" indent="0">
              <a:buNone/>
              <a:defRPr sz="300"/>
            </a:lvl6pPr>
            <a:lvl7pPr marL="1028700" indent="0">
              <a:buNone/>
              <a:defRPr sz="300"/>
            </a:lvl7pPr>
            <a:lvl8pPr marL="1200150" indent="0">
              <a:buNone/>
              <a:defRPr sz="300"/>
            </a:lvl8pPr>
            <a:lvl9pPr marL="1371600" indent="0">
              <a:buNone/>
              <a:defRPr sz="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1749028" y="6543675"/>
            <a:ext cx="148828" cy="1428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C355339-EB2A-044C-BFB4-8B2E120EB91E}" type="slidenum">
              <a:rPr lang="en-US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17827524"/>
      </p:ext>
    </p:extLst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749028" y="6543675"/>
            <a:ext cx="148828" cy="1428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D32D95B-45D6-3343-8A45-D6ED0302EFE0}" type="slidenum">
              <a:rPr lang="en-US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97225998"/>
      </p:ext>
    </p:extLst>
  </p:cSld>
  <p:clrMapOvr>
    <a:masterClrMapping/>
  </p:clrMapOvr>
  <p:transition xmlns:p14="http://schemas.microsoft.com/office/powerpoint/2010/main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3897" y="666750"/>
            <a:ext cx="1939528" cy="5372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5313" y="666750"/>
            <a:ext cx="5761434" cy="5372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749028" y="6543675"/>
            <a:ext cx="148828" cy="1428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C814A26-393A-AA42-9C76-311CCBFA318E}" type="slidenum">
              <a:rPr lang="en-US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94180134"/>
      </p:ext>
    </p:extLst>
  </p:cSld>
  <p:clrMapOvr>
    <a:masterClrMapping/>
  </p:clrMapOvr>
  <p:transition xmlns:p14="http://schemas.microsoft.com/office/powerpoint/2010/main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6710B-2A7F-774C-A59B-9C2522DE757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1/9/14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CD2A4-2834-8848-98CD-81BA250168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838751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6710B-2A7F-774C-A59B-9C2522DE757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1/9/14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CD2A4-2834-8848-98CD-81BA250168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445469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6710B-2A7F-774C-A59B-9C2522DE757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1/9/14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CD2A4-2834-8848-98CD-81BA250168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046227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6710B-2A7F-774C-A59B-9C2522DE757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1/9/14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CD2A4-2834-8848-98CD-81BA250168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42843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6710B-2A7F-774C-A59B-9C2522DE757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1/9/14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CD2A4-2834-8848-98CD-81BA250168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076897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6710B-2A7F-774C-A59B-9C2522DE757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1/9/14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CD2A4-2834-8848-98CD-81BA250168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691649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6710B-2A7F-774C-A59B-9C2522DE757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1/9/14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CD2A4-2834-8848-98CD-81BA250168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6764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AED9CE-CB21-4A88-8FD0-17E70449BA98}" type="slidenum">
              <a:rPr lang="en-US">
                <a:cs typeface="Arial"/>
              </a:rPr>
              <a:pPr>
                <a:defRPr/>
              </a:pPr>
              <a:t>‹#›</a:t>
            </a:fld>
            <a:endParaRPr lang="en-US" dirty="0">
              <a:cs typeface="Arial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 rot="10800000" flipH="1" flipV="1">
            <a:off x="0" y="1219200"/>
            <a:ext cx="9144000" cy="0"/>
          </a:xfrm>
          <a:prstGeom prst="line">
            <a:avLst/>
          </a:prstGeom>
          <a:noFill/>
          <a:ln w="25400">
            <a:solidFill>
              <a:srgbClr val="B2D0D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sz="1400" dirty="0">
              <a:latin typeface="Arial" pitchFamily="34" charset="0"/>
              <a:ea typeface="MS PGothic" pitchFamily="34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31461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6710B-2A7F-774C-A59B-9C2522DE757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1/9/14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CD2A4-2834-8848-98CD-81BA250168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415876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6710B-2A7F-774C-A59B-9C2522DE757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1/9/14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CD2A4-2834-8848-98CD-81BA250168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592967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6710B-2A7F-774C-A59B-9C2522DE757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1/9/14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CD2A4-2834-8848-98CD-81BA250168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427847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6710B-2A7F-774C-A59B-9C2522DE757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1/9/14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CD2A4-2834-8848-98CD-81BA250168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858583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6710B-2A7F-774C-A59B-9C2522DE757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1/9/14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CD2A4-2834-8848-98CD-81BA250168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630394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6710B-2A7F-774C-A59B-9C2522DE757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1/9/14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CD2A4-2834-8848-98CD-81BA250168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327503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6710B-2A7F-774C-A59B-9C2522DE757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1/9/14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CD2A4-2834-8848-98CD-81BA250168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404952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6710B-2A7F-774C-A59B-9C2522DE757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1/9/14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CD2A4-2834-8848-98CD-81BA250168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407132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6710B-2A7F-774C-A59B-9C2522DE757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1/9/14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CD2A4-2834-8848-98CD-81BA250168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36474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6710B-2A7F-774C-A59B-9C2522DE757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1/9/14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CD2A4-2834-8848-98CD-81BA250168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90510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F6E878-6295-4530-9EF9-95E76CD66B7E}" type="slidenum">
              <a:rPr lang="en-US">
                <a:cs typeface="Arial"/>
              </a:rPr>
              <a:pPr>
                <a:defRPr/>
              </a:pPr>
              <a:t>‹#›</a:t>
            </a:fld>
            <a:endParaRPr lang="en-US" dirty="0">
              <a:cs typeface="Arial"/>
            </a:endParaRPr>
          </a:p>
        </p:txBody>
      </p:sp>
      <p:sp>
        <p:nvSpPr>
          <p:cNvPr id="6" name="Line 2"/>
          <p:cNvSpPr>
            <a:spLocks noChangeShapeType="1"/>
          </p:cNvSpPr>
          <p:nvPr userDrawn="1"/>
        </p:nvSpPr>
        <p:spPr bwMode="auto">
          <a:xfrm rot="10800000" flipH="1" flipV="1">
            <a:off x="0" y="1219200"/>
            <a:ext cx="9144000" cy="0"/>
          </a:xfrm>
          <a:prstGeom prst="line">
            <a:avLst/>
          </a:prstGeom>
          <a:noFill/>
          <a:ln w="25400">
            <a:solidFill>
              <a:srgbClr val="B2D0D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sz="1400" dirty="0">
              <a:latin typeface="Arial" pitchFamily="34" charset="0"/>
              <a:ea typeface="MS PGothic" pitchFamily="34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29704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6710B-2A7F-774C-A59B-9C2522DE757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1/9/14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CD2A4-2834-8848-98CD-81BA250168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7470773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6710B-2A7F-774C-A59B-9C2522DE757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1/9/14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CD2A4-2834-8848-98CD-81BA250168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350525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6710B-2A7F-774C-A59B-9C2522DE757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1/9/14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CD2A4-2834-8848-98CD-81BA250168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9642380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6710B-2A7F-774C-A59B-9C2522DE757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1/9/14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CD2A4-2834-8848-98CD-81BA250168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3535843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6710B-2A7F-774C-A59B-9C2522DE757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1/9/14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CD2A4-2834-8848-98CD-81BA250168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1714157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6710B-2A7F-774C-A59B-9C2522DE757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1/9/14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CD2A4-2834-8848-98CD-81BA250168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3839964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6710B-2A7F-774C-A59B-9C2522DE757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1/9/14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CD2A4-2834-8848-98CD-81BA250168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6866214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6710B-2A7F-774C-A59B-9C2522DE757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1/9/14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CD2A4-2834-8848-98CD-81BA250168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72274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6710B-2A7F-774C-A59B-9C2522DE757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1/9/14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CD2A4-2834-8848-98CD-81BA250168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4625024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6710B-2A7F-774C-A59B-9C2522DE757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1/9/14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CD2A4-2834-8848-98CD-81BA250168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05043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CACC99-F5E1-40D5-861B-EE45837C445C}" type="slidenum">
              <a:rPr lang="en-US">
                <a:cs typeface="Arial"/>
              </a:rPr>
              <a:pPr>
                <a:defRPr/>
              </a:pPr>
              <a:t>‹#›</a:t>
            </a:fld>
            <a:endParaRPr lang="en-US" dirty="0">
              <a:cs typeface="Arial"/>
            </a:endParaRPr>
          </a:p>
        </p:txBody>
      </p:sp>
      <p:sp>
        <p:nvSpPr>
          <p:cNvPr id="8" name="Line 2"/>
          <p:cNvSpPr>
            <a:spLocks noChangeShapeType="1"/>
          </p:cNvSpPr>
          <p:nvPr userDrawn="1"/>
        </p:nvSpPr>
        <p:spPr bwMode="auto">
          <a:xfrm rot="10800000" flipH="1" flipV="1">
            <a:off x="0" y="1219200"/>
            <a:ext cx="9144000" cy="0"/>
          </a:xfrm>
          <a:prstGeom prst="line">
            <a:avLst/>
          </a:prstGeom>
          <a:noFill/>
          <a:ln w="25400">
            <a:solidFill>
              <a:srgbClr val="B2D0D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sz="1400" dirty="0">
              <a:latin typeface="Arial" pitchFamily="34" charset="0"/>
              <a:ea typeface="MS PGothic" pitchFamily="34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632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6710B-2A7F-774C-A59B-9C2522DE757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1/9/14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CD2A4-2834-8848-98CD-81BA250168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1951809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6710B-2A7F-774C-A59B-9C2522DE757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1/9/14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CD2A4-2834-8848-98CD-81BA250168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0714856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6710B-2A7F-774C-A59B-9C2522DE757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1/9/14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CD2A4-2834-8848-98CD-81BA250168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5636665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6710B-2A7F-774C-A59B-9C2522DE757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1/9/14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CD2A4-2834-8848-98CD-81BA250168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416980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6710B-2A7F-774C-A59B-9C2522DE757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1/9/14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CD2A4-2834-8848-98CD-81BA250168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4278691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6710B-2A7F-774C-A59B-9C2522DE757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1/9/14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CD2A4-2834-8848-98CD-81BA250168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03522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0B27E5-1A72-4109-9136-6040C716810D}" type="slidenum">
              <a:rPr lang="en-US">
                <a:cs typeface="Arial"/>
              </a:rPr>
              <a:pPr>
                <a:defRPr/>
              </a:pPr>
              <a:t>‹#›</a:t>
            </a:fld>
            <a:endParaRPr lang="en-US" dirty="0">
              <a:cs typeface="Arial"/>
            </a:endParaRPr>
          </a:p>
        </p:txBody>
      </p:sp>
      <p:sp>
        <p:nvSpPr>
          <p:cNvPr id="6" name="Line 2"/>
          <p:cNvSpPr>
            <a:spLocks noChangeShapeType="1"/>
          </p:cNvSpPr>
          <p:nvPr userDrawn="1"/>
        </p:nvSpPr>
        <p:spPr bwMode="auto">
          <a:xfrm rot="10800000" flipH="1" flipV="1">
            <a:off x="0" y="1219200"/>
            <a:ext cx="9144000" cy="0"/>
          </a:xfrm>
          <a:prstGeom prst="line">
            <a:avLst/>
          </a:prstGeom>
          <a:noFill/>
          <a:ln w="25400">
            <a:solidFill>
              <a:srgbClr val="B2D0D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sz="1400" dirty="0">
              <a:latin typeface="Arial" pitchFamily="34" charset="0"/>
              <a:ea typeface="MS PGothic" pitchFamily="34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83612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E48670-F90E-450A-9532-11902C0A73C7}" type="slidenum">
              <a:rPr lang="en-US">
                <a:cs typeface="Arial"/>
              </a:rPr>
              <a:pPr>
                <a:defRPr/>
              </a:pPr>
              <a:t>‹#›</a:t>
            </a:fld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53091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CEAC39-8242-410D-8F5A-7B9B597A9E34}" type="slidenum">
              <a:rPr lang="en-US">
                <a:cs typeface="Arial"/>
              </a:rPr>
              <a:pPr>
                <a:defRPr/>
              </a:pPr>
              <a:t>‹#›</a:t>
            </a:fld>
            <a:endParaRPr lang="en-US" dirty="0">
              <a:cs typeface="Arial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 rot="10800000" flipH="1" flipV="1">
            <a:off x="0" y="1219200"/>
            <a:ext cx="9144000" cy="0"/>
          </a:xfrm>
          <a:prstGeom prst="line">
            <a:avLst/>
          </a:prstGeom>
          <a:noFill/>
          <a:ln w="25400">
            <a:solidFill>
              <a:srgbClr val="B2D0D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sz="1400" dirty="0">
              <a:latin typeface="Arial" pitchFamily="34" charset="0"/>
              <a:ea typeface="MS PGothic" pitchFamily="34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16404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516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9D0789-659D-4940-BA9C-A6564D8259EE}" type="slidenum">
              <a:rPr lang="en-US">
                <a:cs typeface="Arial"/>
              </a:rPr>
              <a:pPr>
                <a:defRPr/>
              </a:pPr>
              <a:t>‹#›</a:t>
            </a:fld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22033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jpe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6" Type="http://schemas.openxmlformats.org/officeDocument/2006/relationships/image" Target="../media/image4.png"/><Relationship Id="rId17" Type="http://schemas.openxmlformats.org/officeDocument/2006/relationships/image" Target="../media/image5.png"/><Relationship Id="rId18" Type="http://schemas.openxmlformats.org/officeDocument/2006/relationships/image" Target="../media/image6.png"/><Relationship Id="rId19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09600"/>
            <a:ext cx="822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028" name="Picture 1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2" t="31641" r="1814"/>
          <a:stretch>
            <a:fillRect/>
          </a:stretch>
        </p:blipFill>
        <p:spPr bwMode="auto">
          <a:xfrm>
            <a:off x="0" y="0"/>
            <a:ext cx="9144000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934325" y="171450"/>
            <a:ext cx="909638" cy="404813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6343650"/>
            <a:ext cx="4286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5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" y="6408738"/>
            <a:ext cx="442913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32" name="Picture 6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6410325"/>
            <a:ext cx="28257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7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925" y="6408738"/>
            <a:ext cx="295275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8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410325"/>
            <a:ext cx="328613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9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563" y="6415088"/>
            <a:ext cx="401637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0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0" y="6408738"/>
            <a:ext cx="5969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7" name="Rectangle 11"/>
          <p:cNvSpPr>
            <a:spLocks/>
          </p:cNvSpPr>
          <p:nvPr/>
        </p:nvSpPr>
        <p:spPr bwMode="auto">
          <a:xfrm>
            <a:off x="1981200" y="6324600"/>
            <a:ext cx="2590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defTabSz="342900"/>
            <a:endParaRPr lang="en-US" sz="1400" dirty="0">
              <a:solidFill>
                <a:srgbClr val="316F9B"/>
              </a:solidFill>
              <a:latin typeface="Arial" pitchFamily="34" charset="0"/>
              <a:ea typeface="ヒラギノ角ゴ ProN W3" pitchFamily="-128" charset="-128"/>
              <a:cs typeface="Arial"/>
              <a:sym typeface="Gill Sans" pitchFamily="-128" charset="0"/>
            </a:endParaRPr>
          </a:p>
        </p:txBody>
      </p:sp>
      <p:sp>
        <p:nvSpPr>
          <p:cNvPr id="1039" name="Line 2"/>
          <p:cNvSpPr>
            <a:spLocks noChangeShapeType="1"/>
          </p:cNvSpPr>
          <p:nvPr/>
        </p:nvSpPr>
        <p:spPr bwMode="auto">
          <a:xfrm rot="10800000" flipH="1" flipV="1">
            <a:off x="0" y="6248400"/>
            <a:ext cx="9144000" cy="0"/>
          </a:xfrm>
          <a:prstGeom prst="line">
            <a:avLst/>
          </a:prstGeom>
          <a:noFill/>
          <a:ln w="50800">
            <a:solidFill>
              <a:srgbClr val="B2D0D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sz="1400" dirty="0">
              <a:latin typeface="Arial" pitchFamily="34" charset="0"/>
              <a:ea typeface="MS PGothic" pitchFamily="34" charset="-128"/>
              <a:cs typeface="Arial"/>
            </a:endParaRPr>
          </a:p>
        </p:txBody>
      </p:sp>
      <p:sp>
        <p:nvSpPr>
          <p:cNvPr id="16403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0" y="6430963"/>
            <a:ext cx="381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rgbClr val="0C5890"/>
                </a:solidFill>
                <a:ea typeface="ＭＳ Ｐゴシック" pitchFamily="34" charset="-128"/>
              </a:defRPr>
            </a:lvl1pPr>
          </a:lstStyle>
          <a:p>
            <a:pPr>
              <a:defRPr/>
            </a:pPr>
            <a:fld id="{CBDFED84-91AF-4410-9640-ADD4839B1339}" type="slidenum">
              <a:rPr lang="en-US" smtClean="0">
                <a:latin typeface="Arial" pitchFamily="34" charset="0"/>
                <a:cs typeface="Arial"/>
              </a:rPr>
              <a:pPr>
                <a:defRPr/>
              </a:pPr>
              <a:t>‹#›</a:t>
            </a:fld>
            <a:endParaRPr lang="en-US" dirty="0">
              <a:latin typeface="Arial" pitchFamily="34" charset="0"/>
              <a:cs typeface="Arial"/>
            </a:endParaRPr>
          </a:p>
        </p:txBody>
      </p:sp>
      <p:pic>
        <p:nvPicPr>
          <p:cNvPr id="1041" name="Picture 17" descr="Rutgers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6465888"/>
            <a:ext cx="6096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4922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C5890"/>
          </a:solidFill>
          <a:latin typeface="+mj-lt"/>
          <a:ea typeface="MS PGothic" pitchFamily="34" charset="-128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C5890"/>
          </a:solidFill>
          <a:latin typeface="Arial" charset="0"/>
          <a:ea typeface="MS PGothic" pitchFamily="34" charset="-128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C5890"/>
          </a:solidFill>
          <a:latin typeface="Arial" charset="0"/>
          <a:ea typeface="MS PGothic" pitchFamily="34" charset="-128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C5890"/>
          </a:solidFill>
          <a:latin typeface="Arial" charset="0"/>
          <a:ea typeface="MS PGothic" pitchFamily="34" charset="-128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C5890"/>
          </a:solidFill>
          <a:latin typeface="Arial" charset="0"/>
          <a:ea typeface="MS PGothic" pitchFamily="34" charset="-128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C5890"/>
          </a:solidFill>
          <a:latin typeface="Arial" charset="0"/>
          <a:ea typeface="ＭＳ Ｐゴシック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C5890"/>
          </a:solidFill>
          <a:latin typeface="Arial" charset="0"/>
          <a:ea typeface="ＭＳ Ｐゴシック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C5890"/>
          </a:solidFill>
          <a:latin typeface="Arial" charset="0"/>
          <a:ea typeface="ＭＳ Ｐゴシック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C5890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3C3C3C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3C3C3C"/>
          </a:solidFill>
          <a:latin typeface="+mn-lt"/>
          <a:ea typeface="Arial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3C3C3C"/>
          </a:solidFill>
          <a:latin typeface="+mn-lt"/>
          <a:ea typeface="Arial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3C3C3C"/>
          </a:solidFill>
          <a:latin typeface="+mn-lt"/>
          <a:ea typeface="Arial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C3C3C"/>
          </a:solidFill>
          <a:latin typeface="+mn-lt"/>
          <a:ea typeface="Arial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C3C3C"/>
          </a:solidFill>
          <a:latin typeface="+mn-lt"/>
          <a:ea typeface="Arial" charset="0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C3C3C"/>
          </a:solidFill>
          <a:latin typeface="+mn-lt"/>
          <a:ea typeface="Arial" charset="0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C3C3C"/>
          </a:solidFill>
          <a:latin typeface="+mn-lt"/>
          <a:ea typeface="Arial" charset="0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C3C3C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1" name="Group 3"/>
          <p:cNvGrpSpPr>
            <a:grpSpLocks/>
          </p:cNvGrpSpPr>
          <p:nvPr/>
        </p:nvGrpSpPr>
        <p:grpSpPr bwMode="auto">
          <a:xfrm>
            <a:off x="-285750" y="-342900"/>
            <a:ext cx="9715500" cy="1100138"/>
            <a:chOff x="0" y="0"/>
            <a:chExt cx="16320" cy="1848"/>
          </a:xfrm>
        </p:grpSpPr>
        <p:pic>
          <p:nvPicPr>
            <p:cNvPr id="2049" name="Picture 1"/>
            <p:cNvPicPr>
              <a:picLocks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" y="0"/>
              <a:ext cx="15816" cy="18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0" name="Freeform 2"/>
            <p:cNvSpPr>
              <a:spLocks/>
            </p:cNvSpPr>
            <p:nvPr/>
          </p:nvSpPr>
          <p:spPr bwMode="auto">
            <a:xfrm rot="10800000" flipH="1">
              <a:off x="0" y="0"/>
              <a:ext cx="16320" cy="1740"/>
            </a:xfrm>
            <a:custGeom>
              <a:avLst/>
              <a:gdLst>
                <a:gd name="T0" fmla="*/ 21600 w 21600"/>
                <a:gd name="T1" fmla="+- 0 5838 3276"/>
                <a:gd name="T2" fmla="*/ 5838 h 18324"/>
                <a:gd name="T3" fmla="*/ 20965 w 21600"/>
                <a:gd name="T4" fmla="+- 0 21600 3276"/>
                <a:gd name="T5" fmla="*/ 21600 h 18324"/>
                <a:gd name="T6" fmla="*/ 646 w 21600"/>
                <a:gd name="T7" fmla="+- 0 21600 3276"/>
                <a:gd name="T8" fmla="*/ 21600 h 18324"/>
                <a:gd name="T9" fmla="*/ 0 w 21600"/>
                <a:gd name="T10" fmla="+- 0 6971 3276"/>
                <a:gd name="T11" fmla="*/ 6971 h 18324"/>
                <a:gd name="T12" fmla="*/ 14277 w 21600"/>
                <a:gd name="T13" fmla="+- 0 5950 3276"/>
                <a:gd name="T14" fmla="*/ 5950 h 18324"/>
                <a:gd name="T15" fmla="*/ 21600 w 21600"/>
                <a:gd name="T16" fmla="+- 0 5838 3276"/>
                <a:gd name="T17" fmla="*/ 5838 h 18324"/>
                <a:gd name="T18" fmla="*/ 21600 w 21600"/>
                <a:gd name="T19" fmla="+- 0 5838 3276"/>
                <a:gd name="T20" fmla="*/ 5838 h 18324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  <a:cxn ang="0">
                  <a:pos x="T15" y="T17"/>
                </a:cxn>
                <a:cxn ang="0">
                  <a:pos x="T18" y="T20"/>
                </a:cxn>
              </a:cxnLst>
              <a:rect l="0" t="0" r="r" b="b"/>
              <a:pathLst>
                <a:path w="21600" h="18324">
                  <a:moveTo>
                    <a:pt x="21600" y="2562"/>
                  </a:moveTo>
                  <a:lnTo>
                    <a:pt x="20965" y="18324"/>
                  </a:lnTo>
                  <a:lnTo>
                    <a:pt x="646" y="18324"/>
                  </a:lnTo>
                  <a:lnTo>
                    <a:pt x="0" y="3695"/>
                  </a:lnTo>
                  <a:cubicBezTo>
                    <a:pt x="0" y="3695"/>
                    <a:pt x="4346" y="12435"/>
                    <a:pt x="14277" y="2674"/>
                  </a:cubicBezTo>
                  <a:cubicBezTo>
                    <a:pt x="20330" y="-3276"/>
                    <a:pt x="21600" y="2562"/>
                    <a:pt x="21600" y="2562"/>
                  </a:cubicBezTo>
                  <a:close/>
                  <a:moveTo>
                    <a:pt x="21600" y="2562"/>
                  </a:moveTo>
                </a:path>
              </a:pathLst>
            </a:custGeom>
            <a:gradFill rotWithShape="0">
              <a:gsLst>
                <a:gs pos="0">
                  <a:srgbClr val="FFFFFF">
                    <a:alpha val="6999"/>
                  </a:srgbClr>
                </a:gs>
                <a:gs pos="100000">
                  <a:srgbClr val="113E6B">
                    <a:alpha val="6999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>
                      <a:alpha val="6999"/>
                    </a:schemeClr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algn="ctr"/>
              <a:endParaRPr lang="en-US" sz="2800" smtClean="0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  <p:sp>
        <p:nvSpPr>
          <p:cNvPr id="2052" name="Line 4"/>
          <p:cNvSpPr>
            <a:spLocks noChangeShapeType="1"/>
          </p:cNvSpPr>
          <p:nvPr/>
        </p:nvSpPr>
        <p:spPr bwMode="auto">
          <a:xfrm>
            <a:off x="-14288" y="1194197"/>
            <a:ext cx="9220200" cy="0"/>
          </a:xfrm>
          <a:prstGeom prst="line">
            <a:avLst/>
          </a:prstGeom>
          <a:noFill/>
          <a:ln w="25400" cap="flat">
            <a:solidFill>
              <a:srgbClr val="B2D0DB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/>
            <a:endParaRPr lang="en-US" sz="2800" smtClean="0"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053" name="Rectangle 5"/>
          <p:cNvSpPr>
            <a:spLocks/>
          </p:cNvSpPr>
          <p:nvPr/>
        </p:nvSpPr>
        <p:spPr bwMode="auto">
          <a:xfrm>
            <a:off x="-285750" y="6229350"/>
            <a:ext cx="9453563" cy="4286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ctr"/>
            <a:endParaRPr lang="en-US" sz="2800" smtClean="0"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6343650"/>
            <a:ext cx="4381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002" y="6407944"/>
            <a:ext cx="445889" cy="298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408540"/>
            <a:ext cx="300038" cy="301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410921"/>
            <a:ext cx="330994" cy="298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466" y="6415087"/>
            <a:ext cx="408384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7366" y="6409134"/>
            <a:ext cx="611981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3730" y="170855"/>
            <a:ext cx="910233" cy="405408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1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595312" y="666750"/>
            <a:ext cx="7758113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19050" tIns="19050" rIns="19050" bIns="190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title style</a:t>
            </a:r>
          </a:p>
        </p:txBody>
      </p:sp>
      <p:sp>
        <p:nvSpPr>
          <p:cNvPr id="2062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5312" y="1500187"/>
            <a:ext cx="7758113" cy="4538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19050" tIns="19050" rIns="19050" bIns="190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text styles</a:t>
            </a:r>
          </a:p>
          <a:p>
            <a:pPr lvl="1"/>
            <a:r>
              <a:rPr lang="en-US">
                <a:sym typeface="Arial" charset="0"/>
              </a:rPr>
              <a:t>Second level</a:t>
            </a:r>
          </a:p>
          <a:p>
            <a:pPr lvl="2"/>
            <a:r>
              <a:rPr lang="en-US">
                <a:sym typeface="Arial" charset="0"/>
              </a:rPr>
              <a:t>Third level</a:t>
            </a:r>
          </a:p>
          <a:p>
            <a:pPr lvl="3"/>
            <a:r>
              <a:rPr lang="en-US">
                <a:sym typeface="Arial" charset="0"/>
              </a:rPr>
              <a:t>Fourth level</a:t>
            </a:r>
          </a:p>
          <a:p>
            <a:pPr lvl="4"/>
            <a:r>
              <a:rPr lang="en-US">
                <a:sym typeface="Arial" charset="0"/>
              </a:rPr>
              <a:t>Fifth level</a:t>
            </a:r>
          </a:p>
        </p:txBody>
      </p:sp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6966" y="6415087"/>
            <a:ext cx="285750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6457950"/>
            <a:ext cx="931664" cy="251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1832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ransition xmlns:p14="http://schemas.microsoft.com/office/powerpoint/2010/main"/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000">
          <a:solidFill>
            <a:srgbClr val="13447B"/>
          </a:solidFill>
          <a:latin typeface="+mj-lt"/>
          <a:ea typeface="+mj-ea"/>
          <a:cs typeface="+mj-cs"/>
          <a:sym typeface="Arial" charset="0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rgbClr val="13447B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rgbClr val="13447B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rgbClr val="13447B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rgbClr val="13447B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5pPr>
      <a:lvl6pPr marL="171450" algn="l" rtl="0" fontAlgn="base">
        <a:spcBef>
          <a:spcPct val="0"/>
        </a:spcBef>
        <a:spcAft>
          <a:spcPct val="0"/>
        </a:spcAft>
        <a:defRPr sz="3000">
          <a:solidFill>
            <a:srgbClr val="13447B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6pPr>
      <a:lvl7pPr marL="342900" algn="l" rtl="0" fontAlgn="base">
        <a:spcBef>
          <a:spcPct val="0"/>
        </a:spcBef>
        <a:spcAft>
          <a:spcPct val="0"/>
        </a:spcAft>
        <a:defRPr sz="3000">
          <a:solidFill>
            <a:srgbClr val="13447B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7pPr>
      <a:lvl8pPr marL="514350" algn="l" rtl="0" fontAlgn="base">
        <a:spcBef>
          <a:spcPct val="0"/>
        </a:spcBef>
        <a:spcAft>
          <a:spcPct val="0"/>
        </a:spcAft>
        <a:defRPr sz="3000">
          <a:solidFill>
            <a:srgbClr val="13447B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8pPr>
      <a:lvl9pPr marL="685800" algn="l" rtl="0" fontAlgn="base">
        <a:spcBef>
          <a:spcPct val="0"/>
        </a:spcBef>
        <a:spcAft>
          <a:spcPct val="0"/>
        </a:spcAft>
        <a:defRPr sz="3000">
          <a:solidFill>
            <a:srgbClr val="13447B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9pPr>
    </p:titleStyle>
    <p:bodyStyle>
      <a:lvl1pPr marL="85725" indent="-85725" algn="l" rtl="0" fontAlgn="base">
        <a:lnSpc>
          <a:spcPct val="150000"/>
        </a:lnSpc>
        <a:spcBef>
          <a:spcPct val="0"/>
        </a:spcBef>
        <a:spcAft>
          <a:spcPct val="0"/>
        </a:spcAft>
        <a:buClr>
          <a:srgbClr val="13447B"/>
        </a:buClr>
        <a:buSzPct val="94000"/>
        <a:buFont typeface="Arial" charset="0"/>
        <a:buChar char="•"/>
        <a:defRPr sz="2300">
          <a:solidFill>
            <a:srgbClr val="2D2D2D"/>
          </a:solidFill>
          <a:latin typeface="+mn-lt"/>
          <a:ea typeface="+mn-ea"/>
          <a:cs typeface="+mn-cs"/>
          <a:sym typeface="Arial" charset="0"/>
        </a:defRPr>
      </a:lvl1pPr>
      <a:lvl2pPr marL="180975" indent="-85725" algn="l" rtl="0" fontAlgn="base">
        <a:lnSpc>
          <a:spcPct val="150000"/>
        </a:lnSpc>
        <a:spcBef>
          <a:spcPct val="0"/>
        </a:spcBef>
        <a:spcAft>
          <a:spcPct val="0"/>
        </a:spcAft>
        <a:buClr>
          <a:srgbClr val="3065A5"/>
        </a:buClr>
        <a:buSzPct val="94000"/>
        <a:buFont typeface="Arial" charset="0"/>
        <a:buChar char="•"/>
        <a:defRPr sz="2100">
          <a:solidFill>
            <a:srgbClr val="3065A5"/>
          </a:solidFill>
          <a:latin typeface="+mn-lt"/>
          <a:ea typeface="+mn-ea"/>
          <a:cs typeface="+mn-cs"/>
          <a:sym typeface="Arial" charset="0"/>
        </a:defRPr>
      </a:lvl2pPr>
      <a:lvl3pPr marL="295275" indent="-85725" algn="l" rtl="0" fontAlgn="base">
        <a:lnSpc>
          <a:spcPct val="150000"/>
        </a:lnSpc>
        <a:spcBef>
          <a:spcPct val="0"/>
        </a:spcBef>
        <a:spcAft>
          <a:spcPct val="0"/>
        </a:spcAft>
        <a:buClr>
          <a:srgbClr val="13447B"/>
        </a:buClr>
        <a:buSzPct val="94000"/>
        <a:buFont typeface="Arial" charset="0"/>
        <a:buChar char="•"/>
        <a:defRPr sz="1900">
          <a:solidFill>
            <a:srgbClr val="2D2D2D"/>
          </a:solidFill>
          <a:latin typeface="+mn-lt"/>
          <a:ea typeface="+mn-ea"/>
          <a:cs typeface="+mn-cs"/>
          <a:sym typeface="Arial" charset="0"/>
        </a:defRPr>
      </a:lvl3pPr>
      <a:lvl4pPr marL="409575" indent="-85725" algn="l" rtl="0" fontAlgn="base">
        <a:lnSpc>
          <a:spcPct val="150000"/>
        </a:lnSpc>
        <a:spcBef>
          <a:spcPct val="0"/>
        </a:spcBef>
        <a:spcAft>
          <a:spcPct val="0"/>
        </a:spcAft>
        <a:buClr>
          <a:srgbClr val="3065A5"/>
        </a:buClr>
        <a:buSzPct val="94000"/>
        <a:buFont typeface="Arial" charset="0"/>
        <a:buChar char="•"/>
        <a:defRPr sz="1800">
          <a:solidFill>
            <a:srgbClr val="3065A5"/>
          </a:solidFill>
          <a:latin typeface="+mn-lt"/>
          <a:ea typeface="+mn-ea"/>
          <a:cs typeface="+mn-cs"/>
          <a:sym typeface="Arial" charset="0"/>
        </a:defRPr>
      </a:lvl4pPr>
      <a:lvl5pPr marL="523875" indent="-85725" algn="l" rtl="0" fontAlgn="base">
        <a:lnSpc>
          <a:spcPct val="150000"/>
        </a:lnSpc>
        <a:spcBef>
          <a:spcPct val="0"/>
        </a:spcBef>
        <a:spcAft>
          <a:spcPct val="0"/>
        </a:spcAft>
        <a:buClr>
          <a:srgbClr val="13447B"/>
        </a:buClr>
        <a:buSzPct val="94000"/>
        <a:buFont typeface="Arial" charset="0"/>
        <a:buChar char="•"/>
        <a:defRPr sz="1800">
          <a:solidFill>
            <a:srgbClr val="2D2D2D"/>
          </a:solidFill>
          <a:latin typeface="+mn-lt"/>
          <a:ea typeface="+mn-ea"/>
          <a:cs typeface="+mn-cs"/>
          <a:sym typeface="Arial" charset="0"/>
        </a:defRPr>
      </a:lvl5pPr>
      <a:lvl6pPr marL="695325" indent="-85725" algn="l" rtl="0" fontAlgn="base">
        <a:lnSpc>
          <a:spcPct val="150000"/>
        </a:lnSpc>
        <a:spcBef>
          <a:spcPct val="0"/>
        </a:spcBef>
        <a:spcAft>
          <a:spcPct val="0"/>
        </a:spcAft>
        <a:buClr>
          <a:srgbClr val="13447B"/>
        </a:buClr>
        <a:buSzPct val="94000"/>
        <a:buFont typeface="Arial" charset="0"/>
        <a:buChar char="•"/>
        <a:defRPr sz="1800">
          <a:solidFill>
            <a:srgbClr val="2D2D2D"/>
          </a:solidFill>
          <a:latin typeface="+mn-lt"/>
          <a:ea typeface="+mn-ea"/>
          <a:cs typeface="+mn-cs"/>
          <a:sym typeface="Arial" charset="0"/>
        </a:defRPr>
      </a:lvl6pPr>
      <a:lvl7pPr marL="866775" indent="-85725" algn="l" rtl="0" fontAlgn="base">
        <a:lnSpc>
          <a:spcPct val="150000"/>
        </a:lnSpc>
        <a:spcBef>
          <a:spcPct val="0"/>
        </a:spcBef>
        <a:spcAft>
          <a:spcPct val="0"/>
        </a:spcAft>
        <a:buClr>
          <a:srgbClr val="13447B"/>
        </a:buClr>
        <a:buSzPct val="94000"/>
        <a:buFont typeface="Arial" charset="0"/>
        <a:buChar char="•"/>
        <a:defRPr sz="1800">
          <a:solidFill>
            <a:srgbClr val="2D2D2D"/>
          </a:solidFill>
          <a:latin typeface="+mn-lt"/>
          <a:ea typeface="+mn-ea"/>
          <a:cs typeface="+mn-cs"/>
          <a:sym typeface="Arial" charset="0"/>
        </a:defRPr>
      </a:lvl7pPr>
      <a:lvl8pPr marL="1038225" indent="-85725" algn="l" rtl="0" fontAlgn="base">
        <a:lnSpc>
          <a:spcPct val="150000"/>
        </a:lnSpc>
        <a:spcBef>
          <a:spcPct val="0"/>
        </a:spcBef>
        <a:spcAft>
          <a:spcPct val="0"/>
        </a:spcAft>
        <a:buClr>
          <a:srgbClr val="13447B"/>
        </a:buClr>
        <a:buSzPct val="94000"/>
        <a:buFont typeface="Arial" charset="0"/>
        <a:buChar char="•"/>
        <a:defRPr sz="1800">
          <a:solidFill>
            <a:srgbClr val="2D2D2D"/>
          </a:solidFill>
          <a:latin typeface="+mn-lt"/>
          <a:ea typeface="+mn-ea"/>
          <a:cs typeface="+mn-cs"/>
          <a:sym typeface="Arial" charset="0"/>
        </a:defRPr>
      </a:lvl8pPr>
      <a:lvl9pPr marL="1209675" indent="-85725" algn="l" rtl="0" fontAlgn="base">
        <a:lnSpc>
          <a:spcPct val="150000"/>
        </a:lnSpc>
        <a:spcBef>
          <a:spcPct val="0"/>
        </a:spcBef>
        <a:spcAft>
          <a:spcPct val="0"/>
        </a:spcAft>
        <a:buClr>
          <a:srgbClr val="13447B"/>
        </a:buClr>
        <a:buSzPct val="94000"/>
        <a:buFont typeface="Arial" charset="0"/>
        <a:buChar char="•"/>
        <a:defRPr sz="1800">
          <a:solidFill>
            <a:srgbClr val="2D2D2D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1pPr>
      <a:lvl2pPr marL="17145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3pPr>
      <a:lvl4pPr marL="51435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4pPr>
      <a:lvl5pPr marL="68580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85725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6pPr>
      <a:lvl7pPr marL="102870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7pPr>
      <a:lvl8pPr marL="120015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8pPr>
      <a:lvl9pPr marL="137160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3DE6710B-2A7F-774C-A59B-9C2522DE757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1/9/14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F92CD2A4-2834-8848-98CD-81BA250168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4848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3DE6710B-2A7F-774C-A59B-9C2522DE757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1/9/14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F92CD2A4-2834-8848-98CD-81BA250168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1494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3DE6710B-2A7F-774C-A59B-9C2522DE757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1/9/14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F92CD2A4-2834-8848-98CD-81BA250168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1097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3.png"/><Relationship Id="rId3" Type="http://schemas.openxmlformats.org/officeDocument/2006/relationships/hyperlink" Target="http://www.oceanobservatories.org/spaces/display/syseng/CIAD+CEI+OV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430963"/>
            <a:ext cx="3810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19202400" indent="-192024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189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377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566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754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490D5F7C-DE42-42CF-8524-F15765EB4114}" type="slidenum">
              <a:rPr lang="en-US" sz="900">
                <a:solidFill>
                  <a:srgbClr val="0C5890"/>
                </a:solidFill>
              </a:rPr>
              <a:pPr eaLnBrk="1" hangingPunct="1"/>
              <a:t>1</a:t>
            </a:fld>
            <a:endParaRPr lang="en-US" sz="900" dirty="0">
              <a:solidFill>
                <a:srgbClr val="0C589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1981200"/>
            <a:ext cx="9144000" cy="2743200"/>
          </a:xfrm>
          <a:prstGeom prst="rect">
            <a:avLst/>
          </a:prstGeom>
        </p:spPr>
        <p:txBody>
          <a:bodyPr/>
          <a:lstStyle>
            <a:lvl1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0C588D"/>
                </a:solidFill>
                <a:latin typeface="+mj-lt"/>
                <a:ea typeface="+mj-ea"/>
                <a:cs typeface="+mj-cs"/>
                <a:sym typeface="Gill Sans"/>
              </a:defRPr>
            </a:lvl1pPr>
            <a:lvl2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0C588D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/>
              </a:defRPr>
            </a:lvl2pPr>
            <a:lvl3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0C588D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/>
              </a:defRPr>
            </a:lvl3pPr>
            <a:lvl4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0C588D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/>
              </a:defRPr>
            </a:lvl4pPr>
            <a:lvl5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0C588D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8600">
                <a:solidFill>
                  <a:srgbClr val="0C588D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8600">
                <a:solidFill>
                  <a:srgbClr val="0C588D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8600">
                <a:solidFill>
                  <a:srgbClr val="0C588D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8600">
                <a:solidFill>
                  <a:srgbClr val="0C588D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9pPr>
          </a:lstStyle>
          <a:p>
            <a:r>
              <a:rPr lang="en-US" sz="2800" i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OOI </a:t>
            </a:r>
            <a:r>
              <a:rPr lang="en-US" sz="2800" i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Cyberinfrastructure</a:t>
            </a:r>
          </a:p>
          <a:p>
            <a:endParaRPr lang="en-US" sz="2800" i="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sz="2800" i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Overview of  the Governance Architecture</a:t>
            </a:r>
          </a:p>
          <a:p>
            <a:endParaRPr lang="en-US" sz="2800" i="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sz="2800" i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09 Jan 2014</a:t>
            </a:r>
          </a:p>
        </p:txBody>
      </p:sp>
    </p:spTree>
    <p:extLst>
      <p:ext uri="{BB962C8B-B14F-4D97-AF65-F5344CB8AC3E}">
        <p14:creationId xmlns:p14="http://schemas.microsoft.com/office/powerpoint/2010/main" val="290180352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1E68C-ED23-154E-8C4C-57FAE1D18F20}" type="slidenum">
              <a:rPr lang="en-US"/>
              <a:pPr/>
              <a:t>10</a:t>
            </a:fld>
            <a:endParaRPr lang="en-US"/>
          </a:p>
        </p:txBody>
      </p:sp>
      <p:sp>
        <p:nvSpPr>
          <p:cNvPr id="3584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Core Principle: Capability Container and Processes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1209675"/>
            <a:ext cx="6943725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Rectangle 3"/>
          <p:cNvSpPr>
            <a:spLocks/>
          </p:cNvSpPr>
          <p:nvPr/>
        </p:nvSpPr>
        <p:spPr bwMode="auto">
          <a:xfrm>
            <a:off x="0" y="5955506"/>
            <a:ext cx="91440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500" i="1" u="sng">
                <a:solidFill>
                  <a:schemeClr val="tx1"/>
                </a:solidFill>
                <a:ea typeface="ＭＳ Ｐゴシック" charset="0"/>
                <a:cs typeface="Gill Sans" charset="0"/>
                <a:hlinkClick r:id="rId3"/>
              </a:rPr>
              <a:t>http://www.oceanobservatories.org/spaces/display/syseng/CIAD+CEI+OV</a:t>
            </a:r>
            <a:endParaRPr lang="en-US" sz="1500" i="1" u="sng">
              <a:solidFill>
                <a:schemeClr val="tx1"/>
              </a:solidFill>
              <a:ea typeface="ＭＳ Ｐゴシック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03508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DEAB20-43B3-F049-A506-8F02A1276C32}" type="slidenum">
              <a:rPr lang="en-US"/>
              <a:pPr/>
              <a:t>11</a:t>
            </a:fld>
            <a:endParaRPr lang="en-US"/>
          </a:p>
        </p:txBody>
      </p:sp>
      <p:sp>
        <p:nvSpPr>
          <p:cNvPr id="3686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sz="2400"/>
              <a:t>Core Principle: Business Semantics Driven Governance</a:t>
            </a: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06212"/>
            <a:ext cx="7062788" cy="504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196057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 smtClean="0"/>
              <a:t>API</a:t>
            </a:r>
            <a:r>
              <a:rPr lang="en-US" dirty="0" smtClean="0"/>
              <a:t> </a:t>
            </a:r>
            <a:r>
              <a:rPr lang="en" dirty="0" smtClean="0"/>
              <a:t>-</a:t>
            </a:r>
            <a:r>
              <a:rPr lang="en-US" dirty="0" smtClean="0"/>
              <a:t> </a:t>
            </a:r>
            <a:r>
              <a:rPr lang="en" dirty="0" smtClean="0"/>
              <a:t>Current Stat</a:t>
            </a:r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35476-2146-1445-8BA8-3C5ED7C3E84D}" type="slidenum">
              <a:rPr lang="en-US" smtClean="0">
                <a:latin typeface="Arial"/>
              </a:rPr>
              <a:pPr/>
              <a:t>12</a:t>
            </a:fld>
            <a:endParaRPr lang="en-US">
              <a:latin typeface="Arial"/>
            </a:endParaRPr>
          </a:p>
        </p:txBody>
      </p:sp>
      <p:pic>
        <p:nvPicPr>
          <p:cNvPr id="5" name="Shape 94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685800" y="1371600"/>
            <a:ext cx="7689524" cy="47127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ounded Rectangle 6"/>
          <p:cNvSpPr/>
          <p:nvPr/>
        </p:nvSpPr>
        <p:spPr bwMode="auto">
          <a:xfrm>
            <a:off x="838200" y="3810000"/>
            <a:ext cx="7924800" cy="1295400"/>
          </a:xfrm>
          <a:prstGeom prst="roundRect">
            <a:avLst/>
          </a:prstGeom>
          <a:noFill/>
          <a:ln w="25400" cap="flat" cmpd="sng" algn="ctr">
            <a:solidFill>
              <a:srgbClr val="AA010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7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8383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API - Target State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35476-2146-1445-8BA8-3C5ED7C3E84D}" type="slidenum">
              <a:rPr lang="en-US" smtClean="0">
                <a:latin typeface="Arial"/>
              </a:rPr>
              <a:pPr/>
              <a:t>13</a:t>
            </a:fld>
            <a:endParaRPr lang="en-US">
              <a:latin typeface="Arial"/>
            </a:endParaRPr>
          </a:p>
        </p:txBody>
      </p:sp>
      <p:pic>
        <p:nvPicPr>
          <p:cNvPr id="5" name="Shape 99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381000" y="1219200"/>
            <a:ext cx="7696200" cy="4876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ounded Rectangle 5"/>
          <p:cNvSpPr/>
          <p:nvPr/>
        </p:nvSpPr>
        <p:spPr bwMode="auto">
          <a:xfrm>
            <a:off x="609600" y="4267200"/>
            <a:ext cx="4495800" cy="1219200"/>
          </a:xfrm>
          <a:prstGeom prst="roundRect">
            <a:avLst/>
          </a:prstGeom>
          <a:noFill/>
          <a:ln w="25400" cap="flat" cmpd="sng" algn="ctr">
            <a:solidFill>
              <a:srgbClr val="AA010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7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27466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Principals, Contracts and Policy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AED9CE-CB21-4A88-8FD0-17E70449BA98}" type="slidenum">
              <a:rPr lang="en-US" smtClean="0">
                <a:cs typeface="Arial"/>
              </a:rPr>
              <a:pPr>
                <a:defRPr/>
              </a:pPr>
              <a:t>14</a:t>
            </a:fld>
            <a:endParaRPr lang="en-US" dirty="0">
              <a:cs typeface="Arial"/>
            </a:endParaRPr>
          </a:p>
        </p:txBody>
      </p:sp>
      <p:pic>
        <p:nvPicPr>
          <p:cNvPr id="5" name="Picture 4" descr="governance-combined-view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371600"/>
            <a:ext cx="7088892" cy="4749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303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57200" indent="-457200">
              <a:spcBef>
                <a:spcPts val="0"/>
              </a:spcBef>
              <a:spcAft>
                <a:spcPts val="0"/>
              </a:spcAft>
            </a:pPr>
            <a:r>
              <a:rPr lang="en-US" sz="2800" kern="1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Negotiations, Commitments &amp; Contracts</a:t>
            </a:r>
            <a:endParaRPr lang="en-US" sz="2800" kern="12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19202400" indent="-192024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189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377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566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754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490D5F7C-DE42-42CF-8524-F15765EB4114}" type="slidenum">
              <a:rPr lang="en-US" sz="900">
                <a:solidFill>
                  <a:srgbClr val="0C5890"/>
                </a:solidFill>
              </a:rPr>
              <a:pPr eaLnBrk="1" hangingPunct="1"/>
              <a:t>15</a:t>
            </a:fld>
            <a:endParaRPr lang="en-US" sz="900" dirty="0">
              <a:solidFill>
                <a:srgbClr val="0C589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2000" y="5867400"/>
            <a:ext cx="63127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err="1"/>
              <a:t>confluence.oceanobservatories.org</a:t>
            </a:r>
            <a:r>
              <a:rPr lang="en-US" sz="1200" dirty="0"/>
              <a:t>/display/</a:t>
            </a:r>
            <a:r>
              <a:rPr lang="en-US" sz="1200" dirty="0" err="1"/>
              <a:t>syseng</a:t>
            </a:r>
            <a:r>
              <a:rPr lang="en-US" sz="1200" dirty="0"/>
              <a:t>/</a:t>
            </a:r>
            <a:r>
              <a:rPr lang="en-US" sz="1200" dirty="0" err="1"/>
              <a:t>CIAD+COI+OV+Governance+Concepts</a:t>
            </a:r>
            <a:endParaRPr lang="en-US" sz="1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219200"/>
            <a:ext cx="7924800" cy="4717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79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 Control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AED9CE-CB21-4A88-8FD0-17E70449BA98}" type="slidenum">
              <a:rPr lang="en-US" smtClean="0">
                <a:cs typeface="Arial"/>
              </a:rPr>
              <a:pPr>
                <a:defRPr/>
              </a:pPr>
              <a:t>16</a:t>
            </a:fld>
            <a:endParaRPr lang="en-US" dirty="0">
              <a:cs typeface="Arial"/>
            </a:endParaRPr>
          </a:p>
        </p:txBody>
      </p:sp>
      <p:pic>
        <p:nvPicPr>
          <p:cNvPr id="5" name="Picture 4" descr="Resource Control Protoco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0"/>
            <a:ext cx="9144000" cy="4801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903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ounded Rectangle 47"/>
          <p:cNvSpPr/>
          <p:nvPr/>
        </p:nvSpPr>
        <p:spPr>
          <a:xfrm>
            <a:off x="4343400" y="2578101"/>
            <a:ext cx="4394200" cy="31242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Model, View, Control Model</a:t>
            </a:r>
            <a:br>
              <a:rPr lang="en-US" dirty="0" smtClean="0"/>
            </a:br>
            <a:r>
              <a:rPr lang="en-US" dirty="0" smtClean="0"/>
              <a:t>(a monadic conversation model)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866440" y="3554456"/>
            <a:ext cx="3100555" cy="999067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Folded Corner 3"/>
          <p:cNvSpPr/>
          <p:nvPr/>
        </p:nvSpPr>
        <p:spPr>
          <a:xfrm>
            <a:off x="2250740" y="1862854"/>
            <a:ext cx="567990" cy="476827"/>
          </a:xfrm>
          <a:prstGeom prst="foldedCorner">
            <a:avLst>
              <a:gd name="adj" fmla="val 3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err="1" smtClean="0">
                <a:solidFill>
                  <a:prstClr val="black"/>
                </a:solidFill>
                <a:latin typeface="Calibri"/>
              </a:rPr>
              <a:t>E</a:t>
            </a:r>
            <a:r>
              <a:rPr lang="en-US" sz="1800" baseline="-25000" dirty="0" err="1" smtClean="0">
                <a:solidFill>
                  <a:prstClr val="black"/>
                </a:solidFill>
                <a:latin typeface="Calibri"/>
              </a:rPr>
              <a:t>in</a:t>
            </a: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36340" y="3770163"/>
            <a:ext cx="736600" cy="49953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V</a:t>
            </a:r>
            <a:r>
              <a:rPr lang="en-US" sz="1800" baseline="-25000" dirty="0" smtClean="0">
                <a:solidFill>
                  <a:prstClr val="black"/>
                </a:solidFill>
                <a:latin typeface="Calibri"/>
              </a:rPr>
              <a:t>1</a:t>
            </a:r>
            <a:endParaRPr lang="en-US" sz="1800" baseline="-25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04790" y="3770163"/>
            <a:ext cx="736600" cy="49953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V</a:t>
            </a:r>
            <a:r>
              <a:rPr lang="en-US" sz="1800" baseline="-25000" dirty="0">
                <a:solidFill>
                  <a:prstClr val="black"/>
                </a:solidFill>
                <a:latin typeface="Calibri"/>
              </a:rPr>
              <a:t>2</a:t>
            </a: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val 6"/>
          <p:cNvSpPr/>
          <p:nvPr/>
        </p:nvSpPr>
        <p:spPr>
          <a:xfrm>
            <a:off x="2034840" y="2759743"/>
            <a:ext cx="977900" cy="54494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F</a:t>
            </a: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2301540" y="3883694"/>
            <a:ext cx="444500" cy="26112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178050" y="4990614"/>
            <a:ext cx="749300" cy="556299"/>
            <a:chOff x="3257550" y="5391150"/>
            <a:chExt cx="749300" cy="622300"/>
          </a:xfrm>
          <a:solidFill>
            <a:schemeClr val="bg1"/>
          </a:solidFill>
        </p:grpSpPr>
        <p:sp>
          <p:nvSpPr>
            <p:cNvPr id="10" name="Isosceles Triangle 9"/>
            <p:cNvSpPr/>
            <p:nvPr/>
          </p:nvSpPr>
          <p:spPr>
            <a:xfrm flipV="1">
              <a:off x="3257550" y="5416550"/>
              <a:ext cx="749300" cy="596900"/>
            </a:xfrm>
            <a:prstGeom prst="triangle">
              <a:avLst>
                <a:gd name="adj" fmla="val 50000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441429" y="5391150"/>
              <a:ext cx="438422" cy="41315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P</a:t>
              </a:r>
              <a:endParaRPr lang="en-US" sz="18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12" name="Straight Arrow Connector 11"/>
          <p:cNvCxnSpPr>
            <a:stCxn id="5" idx="0"/>
            <a:endCxn id="7" idx="3"/>
          </p:cNvCxnSpPr>
          <p:nvPr/>
        </p:nvCxnSpPr>
        <p:spPr>
          <a:xfrm rot="5400000" flipH="1" flipV="1">
            <a:off x="1668705" y="3260818"/>
            <a:ext cx="545280" cy="473410"/>
          </a:xfrm>
          <a:prstGeom prst="straightConnector1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7" idx="5"/>
            <a:endCxn id="6" idx="0"/>
          </p:cNvCxnSpPr>
          <p:nvPr/>
        </p:nvCxnSpPr>
        <p:spPr>
          <a:xfrm rot="16200000" flipH="1">
            <a:off x="2798670" y="3295743"/>
            <a:ext cx="545280" cy="403560"/>
          </a:xfrm>
          <a:prstGeom prst="straightConnector1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4" idx="2"/>
            <a:endCxn id="7" idx="0"/>
          </p:cNvCxnSpPr>
          <p:nvPr/>
        </p:nvCxnSpPr>
        <p:spPr>
          <a:xfrm rot="5400000">
            <a:off x="2319232" y="2544240"/>
            <a:ext cx="420062" cy="10945"/>
          </a:xfrm>
          <a:prstGeom prst="straightConnector1">
            <a:avLst/>
          </a:prstGeom>
          <a:ln w="6350" cap="flat" cmpd="sng" algn="ctr">
            <a:solidFill>
              <a:schemeClr val="tx1"/>
            </a:solidFill>
            <a:prstDash val="dash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11" idx="0"/>
          </p:cNvCxnSpPr>
          <p:nvPr/>
        </p:nvCxnSpPr>
        <p:spPr>
          <a:xfrm rot="5400000">
            <a:off x="2566656" y="4284180"/>
            <a:ext cx="720918" cy="691950"/>
          </a:xfrm>
          <a:prstGeom prst="straightConnector1">
            <a:avLst/>
          </a:prstGeom>
          <a:ln w="6350" cap="flat" cmpd="sng" algn="ctr">
            <a:solidFill>
              <a:schemeClr val="tx1"/>
            </a:solidFill>
            <a:prstDash val="dash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Folded Corner 16"/>
          <p:cNvSpPr/>
          <p:nvPr/>
        </p:nvSpPr>
        <p:spPr>
          <a:xfrm>
            <a:off x="2262646" y="5881831"/>
            <a:ext cx="568784" cy="476827"/>
          </a:xfrm>
          <a:prstGeom prst="foldedCorner">
            <a:avLst>
              <a:gd name="adj" fmla="val 3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err="1" smtClean="0">
                <a:solidFill>
                  <a:prstClr val="black"/>
                </a:solidFill>
                <a:latin typeface="Calibri"/>
              </a:rPr>
              <a:t>E</a:t>
            </a:r>
            <a:r>
              <a:rPr lang="en-US" sz="1800" baseline="-25000" dirty="0" err="1" smtClean="0">
                <a:solidFill>
                  <a:prstClr val="black"/>
                </a:solidFill>
                <a:latin typeface="Calibri"/>
              </a:rPr>
              <a:t>out</a:t>
            </a: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20" name="Straight Arrow Connector 19"/>
          <p:cNvCxnSpPr>
            <a:stCxn id="10" idx="0"/>
            <a:endCxn id="17" idx="0"/>
          </p:cNvCxnSpPr>
          <p:nvPr/>
        </p:nvCxnSpPr>
        <p:spPr>
          <a:xfrm rot="5400000">
            <a:off x="2382410" y="5711541"/>
            <a:ext cx="334918" cy="5662"/>
          </a:xfrm>
          <a:prstGeom prst="straightConnector1">
            <a:avLst/>
          </a:prstGeom>
          <a:ln w="6350" cap="flat" cmpd="sng" algn="ctr">
            <a:solidFill>
              <a:schemeClr val="tx1"/>
            </a:solidFill>
            <a:prstDash val="dash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5410200" y="2895600"/>
            <a:ext cx="3161296" cy="2232020"/>
            <a:chOff x="4744014" y="2785144"/>
            <a:chExt cx="3830208" cy="2647276"/>
          </a:xfrm>
        </p:grpSpPr>
        <p:sp>
          <p:nvSpPr>
            <p:cNvPr id="35" name="Oval 34"/>
            <p:cNvSpPr/>
            <p:nvPr/>
          </p:nvSpPr>
          <p:spPr>
            <a:xfrm>
              <a:off x="5880099" y="2785144"/>
              <a:ext cx="2694123" cy="264727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40000" dist="22987" dir="288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600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6362603" y="3050697"/>
              <a:ext cx="1729114" cy="2090771"/>
              <a:chOff x="6056145" y="2662376"/>
              <a:chExt cx="2305050" cy="2787170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6056145" y="3672796"/>
                <a:ext cx="736600" cy="49953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dirty="0" smtClean="0">
                    <a:solidFill>
                      <a:prstClr val="black"/>
                    </a:solidFill>
                    <a:latin typeface="Calibri"/>
                  </a:rPr>
                  <a:t>V</a:t>
                </a:r>
                <a:r>
                  <a:rPr lang="en-US" sz="1600" baseline="-25000" dirty="0" smtClean="0">
                    <a:solidFill>
                      <a:prstClr val="black"/>
                    </a:solidFill>
                    <a:latin typeface="Calibri"/>
                  </a:rPr>
                  <a:t>1</a:t>
                </a:r>
                <a:endParaRPr lang="en-US" sz="1600" baseline="-250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7624595" y="3672796"/>
                <a:ext cx="736600" cy="49953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dirty="0" smtClean="0">
                    <a:solidFill>
                      <a:prstClr val="black"/>
                    </a:solidFill>
                    <a:latin typeface="Calibri"/>
                  </a:rPr>
                  <a:t>V</a:t>
                </a:r>
                <a:r>
                  <a:rPr lang="en-US" sz="1600" baseline="-25000" dirty="0">
                    <a:solidFill>
                      <a:prstClr val="black"/>
                    </a:solidFill>
                    <a:latin typeface="Calibri"/>
                  </a:rPr>
                  <a:t>2</a:t>
                </a:r>
                <a:endParaRPr lang="en-US" sz="16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6754645" y="2662376"/>
                <a:ext cx="977900" cy="54494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dirty="0" smtClean="0">
                    <a:solidFill>
                      <a:prstClr val="black"/>
                    </a:solidFill>
                    <a:latin typeface="Calibri"/>
                  </a:rPr>
                  <a:t>F</a:t>
                </a:r>
                <a:endParaRPr lang="en-US" sz="16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7" name="Right Arrow 26"/>
              <p:cNvSpPr/>
              <p:nvPr/>
            </p:nvSpPr>
            <p:spPr>
              <a:xfrm>
                <a:off x="7021345" y="3786327"/>
                <a:ext cx="444500" cy="261120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600">
                  <a:solidFill>
                    <a:prstClr val="white"/>
                  </a:solidFill>
                  <a:latin typeface="Calibri"/>
                </a:endParaRPr>
              </a:p>
            </p:txBody>
          </p:sp>
          <p:grpSp>
            <p:nvGrpSpPr>
              <p:cNvPr id="28" name="Group 27"/>
              <p:cNvGrpSpPr/>
              <p:nvPr/>
            </p:nvGrpSpPr>
            <p:grpSpPr>
              <a:xfrm>
                <a:off x="6897855" y="4893247"/>
                <a:ext cx="749300" cy="556299"/>
                <a:chOff x="3257550" y="5391150"/>
                <a:chExt cx="749300" cy="622300"/>
              </a:xfrm>
              <a:solidFill>
                <a:schemeClr val="bg1"/>
              </a:solidFill>
            </p:grpSpPr>
            <p:sp>
              <p:nvSpPr>
                <p:cNvPr id="29" name="Isosceles Triangle 28"/>
                <p:cNvSpPr/>
                <p:nvPr/>
              </p:nvSpPr>
              <p:spPr>
                <a:xfrm flipV="1">
                  <a:off x="3257550" y="5416550"/>
                  <a:ext cx="749300" cy="596900"/>
                </a:xfrm>
                <a:prstGeom prst="triangle">
                  <a:avLst>
                    <a:gd name="adj" fmla="val 50000"/>
                  </a:avLst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60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0" name="Rectangle 29"/>
                <p:cNvSpPr/>
                <p:nvPr/>
              </p:nvSpPr>
              <p:spPr>
                <a:xfrm>
                  <a:off x="3441429" y="5391150"/>
                  <a:ext cx="438420" cy="59879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 algn="ctr" defTabSz="457200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600" dirty="0" smtClean="0">
                      <a:solidFill>
                        <a:prstClr val="black"/>
                      </a:solidFill>
                      <a:latin typeface="Calibri"/>
                      <a:ea typeface="+mn-ea"/>
                      <a:cs typeface="+mn-cs"/>
                    </a:rPr>
                    <a:t>P</a:t>
                  </a:r>
                  <a:endParaRPr lang="en-US" sz="160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31" name="Straight Arrow Connector 30"/>
              <p:cNvCxnSpPr>
                <a:stCxn id="24" idx="0"/>
                <a:endCxn id="26" idx="3"/>
              </p:cNvCxnSpPr>
              <p:nvPr/>
            </p:nvCxnSpPr>
            <p:spPr>
              <a:xfrm rot="5400000" flipH="1" flipV="1">
                <a:off x="6388510" y="3163451"/>
                <a:ext cx="545280" cy="473410"/>
              </a:xfrm>
              <a:prstGeom prst="straightConnector1">
                <a:avLst/>
              </a:prstGeom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/>
              <p:cNvCxnSpPr>
                <a:stCxn id="26" idx="5"/>
                <a:endCxn id="25" idx="0"/>
              </p:cNvCxnSpPr>
              <p:nvPr/>
            </p:nvCxnSpPr>
            <p:spPr>
              <a:xfrm rot="16200000" flipH="1">
                <a:off x="7518475" y="3198376"/>
                <a:ext cx="545280" cy="403560"/>
              </a:xfrm>
              <a:prstGeom prst="straightConnector1">
                <a:avLst/>
              </a:prstGeom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/>
              <p:cNvCxnSpPr/>
              <p:nvPr/>
            </p:nvCxnSpPr>
            <p:spPr>
              <a:xfrm rot="5400000">
                <a:off x="7286461" y="4186813"/>
                <a:ext cx="720918" cy="691950"/>
              </a:xfrm>
              <a:prstGeom prst="straightConnector1">
                <a:avLst/>
              </a:prstGeom>
              <a:ln w="6350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Folded Corner 35"/>
            <p:cNvSpPr/>
            <p:nvPr/>
          </p:nvSpPr>
          <p:spPr>
            <a:xfrm>
              <a:off x="4744014" y="4702918"/>
              <a:ext cx="568784" cy="476827"/>
            </a:xfrm>
            <a:prstGeom prst="foldedCorner">
              <a:avLst>
                <a:gd name="adj" fmla="val 366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 err="1" smtClean="0">
                  <a:solidFill>
                    <a:prstClr val="black"/>
                  </a:solidFill>
                  <a:latin typeface="Calibri"/>
                </a:rPr>
                <a:t>E</a:t>
              </a:r>
              <a:r>
                <a:rPr lang="en-US" sz="1600" baseline="-25000" dirty="0" err="1">
                  <a:solidFill>
                    <a:prstClr val="black"/>
                  </a:solidFill>
                  <a:latin typeface="Calibri"/>
                </a:rPr>
                <a:t>o</a:t>
              </a:r>
              <a:r>
                <a:rPr lang="en-US" sz="1600" baseline="-25000" dirty="0" err="1" smtClean="0">
                  <a:solidFill>
                    <a:prstClr val="black"/>
                  </a:solidFill>
                  <a:latin typeface="Calibri"/>
                </a:rPr>
                <a:t>ut</a:t>
              </a:r>
              <a:endParaRPr lang="en-US" sz="16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" name="Folded Corner 36"/>
            <p:cNvSpPr/>
            <p:nvPr/>
          </p:nvSpPr>
          <p:spPr>
            <a:xfrm>
              <a:off x="4744808" y="3016676"/>
              <a:ext cx="567990" cy="476827"/>
            </a:xfrm>
            <a:prstGeom prst="foldedCorner">
              <a:avLst>
                <a:gd name="adj" fmla="val 366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 err="1" smtClean="0">
                  <a:solidFill>
                    <a:prstClr val="black"/>
                  </a:solidFill>
                  <a:latin typeface="Calibri"/>
                </a:rPr>
                <a:t>E</a:t>
              </a:r>
              <a:r>
                <a:rPr lang="en-US" sz="1600" baseline="-25000" dirty="0" err="1" smtClean="0">
                  <a:solidFill>
                    <a:prstClr val="black"/>
                  </a:solidFill>
                  <a:latin typeface="Calibri"/>
                </a:rPr>
                <a:t>in</a:t>
              </a:r>
              <a:endParaRPr lang="en-US" sz="1600" dirty="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38" name="Straight Arrow Connector 37"/>
            <p:cNvCxnSpPr>
              <a:stCxn id="37" idx="3"/>
            </p:cNvCxnSpPr>
            <p:nvPr/>
          </p:nvCxnSpPr>
          <p:spPr>
            <a:xfrm>
              <a:off x="5312798" y="3255090"/>
              <a:ext cx="1573779" cy="1588"/>
            </a:xfrm>
            <a:prstGeom prst="straightConnector1">
              <a:avLst/>
            </a:prstGeom>
            <a:ln w="222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>
              <a:endCxn id="36" idx="3"/>
            </p:cNvCxnSpPr>
            <p:nvPr/>
          </p:nvCxnSpPr>
          <p:spPr>
            <a:xfrm rot="10800000">
              <a:off x="5312799" y="4941333"/>
              <a:ext cx="1821727" cy="1"/>
            </a:xfrm>
            <a:prstGeom prst="straightConnector1">
              <a:avLst/>
            </a:prstGeom>
            <a:ln w="222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152400" y="2895600"/>
            <a:ext cx="10729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Controller</a:t>
            </a:r>
            <a:endParaRPr lang="en-US" sz="1600" dirty="0"/>
          </a:p>
        </p:txBody>
      </p:sp>
      <p:sp>
        <p:nvSpPr>
          <p:cNvPr id="39" name="TextBox 38"/>
          <p:cNvSpPr txBox="1"/>
          <p:nvPr/>
        </p:nvSpPr>
        <p:spPr>
          <a:xfrm>
            <a:off x="152400" y="3886200"/>
            <a:ext cx="7059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Model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52400" y="5029200"/>
            <a:ext cx="7845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Viewer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4572000" y="3429000"/>
            <a:ext cx="508000" cy="1066800"/>
            <a:chOff x="5181600" y="1447800"/>
            <a:chExt cx="304800" cy="685800"/>
          </a:xfrm>
        </p:grpSpPr>
        <p:sp>
          <p:nvSpPr>
            <p:cNvPr id="19" name="Oval 18"/>
            <p:cNvSpPr/>
            <p:nvPr/>
          </p:nvSpPr>
          <p:spPr>
            <a:xfrm>
              <a:off x="5257800" y="1447800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Connector 21"/>
            <p:cNvCxnSpPr>
              <a:stCxn id="19" idx="4"/>
            </p:cNvCxnSpPr>
            <p:nvPr/>
          </p:nvCxnSpPr>
          <p:spPr>
            <a:xfrm>
              <a:off x="5334000" y="1600200"/>
              <a:ext cx="0" cy="304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5196840" y="1752600"/>
              <a:ext cx="2743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V="1">
              <a:off x="5181600" y="1905000"/>
              <a:ext cx="152400" cy="228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H="1" flipV="1">
              <a:off x="5334000" y="1905000"/>
              <a:ext cx="152400" cy="228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TextBox 55"/>
          <p:cNvSpPr txBox="1"/>
          <p:nvPr/>
        </p:nvSpPr>
        <p:spPr>
          <a:xfrm>
            <a:off x="4888103" y="2667000"/>
            <a:ext cx="15888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Mouse/Keyboard</a:t>
            </a:r>
            <a:endParaRPr lang="en-US" sz="1600" dirty="0"/>
          </a:p>
        </p:txBody>
      </p:sp>
      <p:sp>
        <p:nvSpPr>
          <p:cNvPr id="57" name="TextBox 56"/>
          <p:cNvSpPr txBox="1"/>
          <p:nvPr/>
        </p:nvSpPr>
        <p:spPr>
          <a:xfrm>
            <a:off x="4876800" y="5105400"/>
            <a:ext cx="14862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Screen/Monitor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31785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Conversation Model</a:t>
            </a:r>
            <a:endParaRPr lang="en-US" dirty="0"/>
          </a:p>
        </p:txBody>
      </p:sp>
      <p:grpSp>
        <p:nvGrpSpPr>
          <p:cNvPr id="59" name="Group 58"/>
          <p:cNvGrpSpPr/>
          <p:nvPr/>
        </p:nvGrpSpPr>
        <p:grpSpPr>
          <a:xfrm>
            <a:off x="1409700" y="1517961"/>
            <a:ext cx="5700899" cy="5095859"/>
            <a:chOff x="2169474" y="2133600"/>
            <a:chExt cx="4941125" cy="4416720"/>
          </a:xfrm>
        </p:grpSpPr>
        <p:sp>
          <p:nvSpPr>
            <p:cNvPr id="55" name="Oval 54"/>
            <p:cNvSpPr/>
            <p:nvPr/>
          </p:nvSpPr>
          <p:spPr>
            <a:xfrm>
              <a:off x="2683707" y="2133600"/>
              <a:ext cx="3944159" cy="392257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900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5067532" y="3014897"/>
              <a:ext cx="2043067" cy="1377904"/>
              <a:chOff x="4744014" y="2785144"/>
              <a:chExt cx="3830208" cy="2647276"/>
            </a:xfrm>
          </p:grpSpPr>
          <p:sp>
            <p:nvSpPr>
              <p:cNvPr id="3" name="Oval 2"/>
              <p:cNvSpPr/>
              <p:nvPr/>
            </p:nvSpPr>
            <p:spPr>
              <a:xfrm>
                <a:off x="5880099" y="2785144"/>
                <a:ext cx="2694123" cy="264727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40000" dist="22987" dir="2880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900">
                  <a:solidFill>
                    <a:prstClr val="white"/>
                  </a:solidFill>
                  <a:latin typeface="Calibri"/>
                </a:endParaRPr>
              </a:p>
            </p:txBody>
          </p:sp>
          <p:grpSp>
            <p:nvGrpSpPr>
              <p:cNvPr id="4" name="Group 3"/>
              <p:cNvGrpSpPr/>
              <p:nvPr/>
            </p:nvGrpSpPr>
            <p:grpSpPr>
              <a:xfrm>
                <a:off x="6362603" y="3050697"/>
                <a:ext cx="1729114" cy="2288481"/>
                <a:chOff x="6056145" y="2662376"/>
                <a:chExt cx="2305050" cy="3050732"/>
              </a:xfrm>
            </p:grpSpPr>
            <p:sp>
              <p:nvSpPr>
                <p:cNvPr id="5" name="Rectangle 4"/>
                <p:cNvSpPr/>
                <p:nvPr/>
              </p:nvSpPr>
              <p:spPr>
                <a:xfrm>
                  <a:off x="6056145" y="3672796"/>
                  <a:ext cx="736600" cy="49953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900" dirty="0" smtClean="0">
                      <a:solidFill>
                        <a:prstClr val="black"/>
                      </a:solidFill>
                      <a:latin typeface="Calibri"/>
                    </a:rPr>
                    <a:t>V</a:t>
                  </a:r>
                  <a:r>
                    <a:rPr lang="en-US" sz="900" baseline="-25000" dirty="0" smtClean="0">
                      <a:solidFill>
                        <a:prstClr val="black"/>
                      </a:solidFill>
                      <a:latin typeface="Calibri"/>
                    </a:rPr>
                    <a:t>1</a:t>
                  </a:r>
                  <a:endParaRPr lang="en-US" sz="900" baseline="-2500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6" name="Rectangle 5"/>
                <p:cNvSpPr/>
                <p:nvPr/>
              </p:nvSpPr>
              <p:spPr>
                <a:xfrm>
                  <a:off x="7624595" y="3672796"/>
                  <a:ext cx="736600" cy="49953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900" dirty="0" smtClean="0">
                      <a:solidFill>
                        <a:prstClr val="black"/>
                      </a:solidFill>
                      <a:latin typeface="Calibri"/>
                    </a:rPr>
                    <a:t>V</a:t>
                  </a:r>
                  <a:r>
                    <a:rPr lang="en-US" sz="900" baseline="-25000" dirty="0">
                      <a:solidFill>
                        <a:prstClr val="black"/>
                      </a:solidFill>
                      <a:latin typeface="Calibri"/>
                    </a:rPr>
                    <a:t>2</a:t>
                  </a:r>
                  <a:endParaRPr lang="en-US" sz="90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7" name="Oval 6"/>
                <p:cNvSpPr/>
                <p:nvPr/>
              </p:nvSpPr>
              <p:spPr>
                <a:xfrm>
                  <a:off x="6754645" y="2662376"/>
                  <a:ext cx="977900" cy="54494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900" dirty="0" smtClean="0">
                      <a:solidFill>
                        <a:prstClr val="black"/>
                      </a:solidFill>
                      <a:latin typeface="Calibri"/>
                    </a:rPr>
                    <a:t>F</a:t>
                  </a:r>
                  <a:endParaRPr lang="en-US" sz="90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8" name="Right Arrow 7"/>
                <p:cNvSpPr/>
                <p:nvPr/>
              </p:nvSpPr>
              <p:spPr>
                <a:xfrm>
                  <a:off x="7021345" y="3786327"/>
                  <a:ext cx="444500" cy="261120"/>
                </a:xfrm>
                <a:prstGeom prst="rightArrow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90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grpSp>
              <p:nvGrpSpPr>
                <p:cNvPr id="9" name="Group 27"/>
                <p:cNvGrpSpPr/>
                <p:nvPr/>
              </p:nvGrpSpPr>
              <p:grpSpPr>
                <a:xfrm>
                  <a:off x="6897855" y="4893255"/>
                  <a:ext cx="749300" cy="819853"/>
                  <a:chOff x="3257550" y="5391159"/>
                  <a:chExt cx="749300" cy="917123"/>
                </a:xfrm>
                <a:solidFill>
                  <a:schemeClr val="bg1"/>
                </a:solidFill>
              </p:grpSpPr>
              <p:sp>
                <p:nvSpPr>
                  <p:cNvPr id="13" name="Isosceles Triangle 12"/>
                  <p:cNvSpPr/>
                  <p:nvPr/>
                </p:nvSpPr>
                <p:spPr>
                  <a:xfrm flipV="1">
                    <a:off x="3257550" y="5416550"/>
                    <a:ext cx="749300" cy="596900"/>
                  </a:xfrm>
                  <a:prstGeom prst="triangle">
                    <a:avLst>
                      <a:gd name="adj" fmla="val 50000"/>
                    </a:avLst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4572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sz="900" dirty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4" name="Rectangle 13"/>
                  <p:cNvSpPr/>
                  <p:nvPr/>
                </p:nvSpPr>
                <p:spPr>
                  <a:xfrm>
                    <a:off x="3441428" y="5391159"/>
                    <a:ext cx="438419" cy="91712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>
                    <a:spAutoFit/>
                  </a:bodyPr>
                  <a:lstStyle/>
                  <a:p>
                    <a:pPr algn="ctr" defTabSz="4572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900" dirty="0" smtClean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rPr>
                      <a:t>P</a:t>
                    </a:r>
                    <a:endParaRPr lang="en-US" sz="900" dirty="0">
                      <a:solidFill>
                        <a:prstClr val="black"/>
                      </a:solidFill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cxnSp>
              <p:nvCxnSpPr>
                <p:cNvPr id="10" name="Straight Arrow Connector 9"/>
                <p:cNvCxnSpPr>
                  <a:stCxn id="5" idx="0"/>
                  <a:endCxn id="7" idx="3"/>
                </p:cNvCxnSpPr>
                <p:nvPr/>
              </p:nvCxnSpPr>
              <p:spPr>
                <a:xfrm rot="5400000" flipH="1" flipV="1">
                  <a:off x="6388510" y="3163451"/>
                  <a:ext cx="545280" cy="473410"/>
                </a:xfrm>
                <a:prstGeom prst="straightConnector1">
                  <a:avLst/>
                </a:prstGeom>
                <a:ln w="63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Arrow Connector 10"/>
                <p:cNvCxnSpPr>
                  <a:stCxn id="7" idx="5"/>
                  <a:endCxn id="6" idx="0"/>
                </p:cNvCxnSpPr>
                <p:nvPr/>
              </p:nvCxnSpPr>
              <p:spPr>
                <a:xfrm rot="16200000" flipH="1">
                  <a:off x="7518475" y="3198376"/>
                  <a:ext cx="545280" cy="403560"/>
                </a:xfrm>
                <a:prstGeom prst="straightConnector1">
                  <a:avLst/>
                </a:prstGeom>
                <a:ln w="63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Arrow Connector 11"/>
                <p:cNvCxnSpPr/>
                <p:nvPr/>
              </p:nvCxnSpPr>
              <p:spPr>
                <a:xfrm rot="5400000">
                  <a:off x="7286461" y="4186813"/>
                  <a:ext cx="720918" cy="691950"/>
                </a:xfrm>
                <a:prstGeom prst="straightConnector1">
                  <a:avLst/>
                </a:prstGeom>
                <a:ln w="6350" cap="flat" cmpd="sng" algn="ctr">
                  <a:solidFill>
                    <a:schemeClr val="tx1"/>
                  </a:solidFill>
                  <a:prstDash val="dash"/>
                  <a:round/>
                  <a:headEnd type="none" w="med" len="med"/>
                  <a:tailEnd type="arrow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" name="Folded Corner 14"/>
              <p:cNvSpPr/>
              <p:nvPr/>
            </p:nvSpPr>
            <p:spPr>
              <a:xfrm>
                <a:off x="4744014" y="4702918"/>
                <a:ext cx="568784" cy="476827"/>
              </a:xfrm>
              <a:prstGeom prst="foldedCorner">
                <a:avLst>
                  <a:gd name="adj" fmla="val 36667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900" dirty="0" err="1" smtClean="0">
                    <a:solidFill>
                      <a:prstClr val="black"/>
                    </a:solidFill>
                    <a:latin typeface="Calibri"/>
                  </a:rPr>
                  <a:t>E</a:t>
                </a:r>
                <a:r>
                  <a:rPr lang="en-US" sz="900" baseline="-25000" dirty="0" err="1" smtClean="0">
                    <a:solidFill>
                      <a:prstClr val="black"/>
                    </a:solidFill>
                    <a:latin typeface="Calibri"/>
                  </a:rPr>
                  <a:t>out</a:t>
                </a:r>
                <a:endParaRPr lang="en-US" sz="9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" name="Folded Corner 15"/>
              <p:cNvSpPr/>
              <p:nvPr/>
            </p:nvSpPr>
            <p:spPr>
              <a:xfrm>
                <a:off x="4744808" y="3016676"/>
                <a:ext cx="567990" cy="476827"/>
              </a:xfrm>
              <a:prstGeom prst="foldedCorner">
                <a:avLst>
                  <a:gd name="adj" fmla="val 36667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900" dirty="0" err="1" smtClean="0">
                    <a:solidFill>
                      <a:prstClr val="black"/>
                    </a:solidFill>
                    <a:latin typeface="Calibri"/>
                  </a:rPr>
                  <a:t>E</a:t>
                </a:r>
                <a:r>
                  <a:rPr lang="en-US" sz="900" baseline="-25000" dirty="0" err="1" smtClean="0">
                    <a:solidFill>
                      <a:prstClr val="black"/>
                    </a:solidFill>
                    <a:latin typeface="Calibri"/>
                  </a:rPr>
                  <a:t>in</a:t>
                </a:r>
                <a:endParaRPr lang="en-US" sz="9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cxnSp>
            <p:nvCxnSpPr>
              <p:cNvPr id="17" name="Straight Arrow Connector 16"/>
              <p:cNvCxnSpPr>
                <a:stCxn id="16" idx="3"/>
              </p:cNvCxnSpPr>
              <p:nvPr/>
            </p:nvCxnSpPr>
            <p:spPr>
              <a:xfrm>
                <a:off x="5312798" y="3255090"/>
                <a:ext cx="1573779" cy="1588"/>
              </a:xfrm>
              <a:prstGeom prst="straightConnector1">
                <a:avLst/>
              </a:prstGeom>
              <a:ln w="22225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>
                <a:endCxn id="15" idx="3"/>
              </p:cNvCxnSpPr>
              <p:nvPr/>
            </p:nvCxnSpPr>
            <p:spPr>
              <a:xfrm rot="10800000">
                <a:off x="5312799" y="4941333"/>
                <a:ext cx="1821727" cy="1"/>
              </a:xfrm>
              <a:prstGeom prst="straightConnector1">
                <a:avLst/>
              </a:prstGeom>
              <a:ln w="22225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up 19"/>
            <p:cNvGrpSpPr/>
            <p:nvPr/>
          </p:nvGrpSpPr>
          <p:grpSpPr>
            <a:xfrm flipH="1">
              <a:off x="2169474" y="2979715"/>
              <a:ext cx="2043067" cy="1377904"/>
              <a:chOff x="4744014" y="2785144"/>
              <a:chExt cx="3830208" cy="2647276"/>
            </a:xfrm>
          </p:grpSpPr>
          <p:sp>
            <p:nvSpPr>
              <p:cNvPr id="21" name="Oval 20"/>
              <p:cNvSpPr/>
              <p:nvPr/>
            </p:nvSpPr>
            <p:spPr>
              <a:xfrm>
                <a:off x="5880099" y="2785144"/>
                <a:ext cx="2694123" cy="264727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40000" dist="22987" dir="2880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900">
                  <a:solidFill>
                    <a:prstClr val="white"/>
                  </a:solidFill>
                  <a:latin typeface="Calibri"/>
                </a:endParaRPr>
              </a:p>
            </p:txBody>
          </p:sp>
          <p:grpSp>
            <p:nvGrpSpPr>
              <p:cNvPr id="22" name="Group 21"/>
              <p:cNvGrpSpPr/>
              <p:nvPr/>
            </p:nvGrpSpPr>
            <p:grpSpPr>
              <a:xfrm>
                <a:off x="6362600" y="3050695"/>
                <a:ext cx="1729113" cy="2288481"/>
                <a:chOff x="6056145" y="2662376"/>
                <a:chExt cx="2305050" cy="3050735"/>
              </a:xfrm>
            </p:grpSpPr>
            <p:sp>
              <p:nvSpPr>
                <p:cNvPr id="27" name="Rectangle 26"/>
                <p:cNvSpPr/>
                <p:nvPr/>
              </p:nvSpPr>
              <p:spPr>
                <a:xfrm>
                  <a:off x="6056145" y="3672796"/>
                  <a:ext cx="736600" cy="49953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900" dirty="0" smtClean="0">
                      <a:solidFill>
                        <a:prstClr val="black"/>
                      </a:solidFill>
                      <a:latin typeface="Calibri"/>
                    </a:rPr>
                    <a:t>V</a:t>
                  </a:r>
                  <a:r>
                    <a:rPr lang="en-US" sz="900" baseline="-25000" dirty="0" smtClean="0">
                      <a:solidFill>
                        <a:prstClr val="black"/>
                      </a:solidFill>
                      <a:latin typeface="Calibri"/>
                    </a:rPr>
                    <a:t>1</a:t>
                  </a:r>
                  <a:endParaRPr lang="en-US" sz="900" baseline="-2500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8" name="Rectangle 27"/>
                <p:cNvSpPr/>
                <p:nvPr/>
              </p:nvSpPr>
              <p:spPr>
                <a:xfrm>
                  <a:off x="7624595" y="3672796"/>
                  <a:ext cx="736600" cy="49953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900" dirty="0" smtClean="0">
                      <a:solidFill>
                        <a:prstClr val="black"/>
                      </a:solidFill>
                      <a:latin typeface="Calibri"/>
                    </a:rPr>
                    <a:t>V</a:t>
                  </a:r>
                  <a:r>
                    <a:rPr lang="en-US" sz="900" baseline="-25000" dirty="0">
                      <a:solidFill>
                        <a:prstClr val="black"/>
                      </a:solidFill>
                      <a:latin typeface="Calibri"/>
                    </a:rPr>
                    <a:t>2</a:t>
                  </a:r>
                  <a:endParaRPr lang="en-US" sz="90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9" name="Oval 28"/>
                <p:cNvSpPr/>
                <p:nvPr/>
              </p:nvSpPr>
              <p:spPr>
                <a:xfrm>
                  <a:off x="6754645" y="2662376"/>
                  <a:ext cx="977900" cy="54494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900" dirty="0" smtClean="0">
                      <a:solidFill>
                        <a:prstClr val="black"/>
                      </a:solidFill>
                      <a:latin typeface="Calibri"/>
                    </a:rPr>
                    <a:t>F</a:t>
                  </a:r>
                  <a:endParaRPr lang="en-US" sz="90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0" name="Right Arrow 29"/>
                <p:cNvSpPr/>
                <p:nvPr/>
              </p:nvSpPr>
              <p:spPr>
                <a:xfrm>
                  <a:off x="7021345" y="3786327"/>
                  <a:ext cx="444500" cy="261120"/>
                </a:xfrm>
                <a:prstGeom prst="rightArrow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90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grpSp>
              <p:nvGrpSpPr>
                <p:cNvPr id="31" name="Group 27"/>
                <p:cNvGrpSpPr/>
                <p:nvPr/>
              </p:nvGrpSpPr>
              <p:grpSpPr>
                <a:xfrm>
                  <a:off x="6897855" y="4893256"/>
                  <a:ext cx="749300" cy="819855"/>
                  <a:chOff x="3257550" y="5391159"/>
                  <a:chExt cx="749300" cy="917125"/>
                </a:xfrm>
                <a:solidFill>
                  <a:schemeClr val="bg1"/>
                </a:solidFill>
              </p:grpSpPr>
              <p:sp>
                <p:nvSpPr>
                  <p:cNvPr id="35" name="Isosceles Triangle 12"/>
                  <p:cNvSpPr/>
                  <p:nvPr/>
                </p:nvSpPr>
                <p:spPr>
                  <a:xfrm flipV="1">
                    <a:off x="3257550" y="5416550"/>
                    <a:ext cx="749300" cy="596900"/>
                  </a:xfrm>
                  <a:prstGeom prst="triangle">
                    <a:avLst>
                      <a:gd name="adj" fmla="val 50000"/>
                    </a:avLst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4572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sz="900" dirty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36" name="Rectangle 35"/>
                  <p:cNvSpPr/>
                  <p:nvPr/>
                </p:nvSpPr>
                <p:spPr>
                  <a:xfrm>
                    <a:off x="3441433" y="5391159"/>
                    <a:ext cx="438419" cy="91712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>
                    <a:spAutoFit/>
                  </a:bodyPr>
                  <a:lstStyle/>
                  <a:p>
                    <a:pPr algn="ctr" defTabSz="4572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900" dirty="0" smtClean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rPr>
                      <a:t>P</a:t>
                    </a:r>
                    <a:endParaRPr lang="en-US" sz="900" dirty="0">
                      <a:solidFill>
                        <a:prstClr val="black"/>
                      </a:solidFill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cxnSp>
              <p:nvCxnSpPr>
                <p:cNvPr id="32" name="Straight Arrow Connector 31"/>
                <p:cNvCxnSpPr>
                  <a:stCxn id="27" idx="0"/>
                  <a:endCxn id="29" idx="3"/>
                </p:cNvCxnSpPr>
                <p:nvPr/>
              </p:nvCxnSpPr>
              <p:spPr>
                <a:xfrm rot="5400000" flipH="1" flipV="1">
                  <a:off x="6388510" y="3163451"/>
                  <a:ext cx="545280" cy="473410"/>
                </a:xfrm>
                <a:prstGeom prst="straightConnector1">
                  <a:avLst/>
                </a:prstGeom>
                <a:ln w="63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Arrow Connector 32"/>
                <p:cNvCxnSpPr>
                  <a:stCxn id="29" idx="5"/>
                  <a:endCxn id="28" idx="0"/>
                </p:cNvCxnSpPr>
                <p:nvPr/>
              </p:nvCxnSpPr>
              <p:spPr>
                <a:xfrm rot="16200000" flipH="1">
                  <a:off x="7518475" y="3198376"/>
                  <a:ext cx="545280" cy="403560"/>
                </a:xfrm>
                <a:prstGeom prst="straightConnector1">
                  <a:avLst/>
                </a:prstGeom>
                <a:ln w="63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Arrow Connector 33"/>
                <p:cNvCxnSpPr/>
                <p:nvPr/>
              </p:nvCxnSpPr>
              <p:spPr>
                <a:xfrm rot="5400000">
                  <a:off x="7286461" y="4186813"/>
                  <a:ext cx="720918" cy="691950"/>
                </a:xfrm>
                <a:prstGeom prst="straightConnector1">
                  <a:avLst/>
                </a:prstGeom>
                <a:ln w="6350" cap="flat" cmpd="sng" algn="ctr">
                  <a:solidFill>
                    <a:schemeClr val="tx1"/>
                  </a:solidFill>
                  <a:prstDash val="dash"/>
                  <a:round/>
                  <a:headEnd type="none" w="med" len="med"/>
                  <a:tailEnd type="arrow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3" name="Folded Corner 22"/>
              <p:cNvSpPr/>
              <p:nvPr/>
            </p:nvSpPr>
            <p:spPr>
              <a:xfrm>
                <a:off x="4744014" y="4702918"/>
                <a:ext cx="568784" cy="476827"/>
              </a:xfrm>
              <a:prstGeom prst="foldedCorner">
                <a:avLst>
                  <a:gd name="adj" fmla="val 36667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900" dirty="0" err="1" smtClean="0">
                    <a:solidFill>
                      <a:prstClr val="black"/>
                    </a:solidFill>
                    <a:latin typeface="Calibri"/>
                  </a:rPr>
                  <a:t>E</a:t>
                </a:r>
                <a:r>
                  <a:rPr lang="en-US" sz="900" baseline="-25000" dirty="0" err="1" smtClean="0">
                    <a:solidFill>
                      <a:prstClr val="black"/>
                    </a:solidFill>
                    <a:latin typeface="Calibri"/>
                  </a:rPr>
                  <a:t>out</a:t>
                </a:r>
                <a:endParaRPr lang="en-US" sz="9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4" name="Folded Corner 23"/>
              <p:cNvSpPr/>
              <p:nvPr/>
            </p:nvSpPr>
            <p:spPr>
              <a:xfrm>
                <a:off x="4744808" y="3016676"/>
                <a:ext cx="567990" cy="476827"/>
              </a:xfrm>
              <a:prstGeom prst="foldedCorner">
                <a:avLst>
                  <a:gd name="adj" fmla="val 36667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900" dirty="0" err="1" smtClean="0">
                    <a:solidFill>
                      <a:prstClr val="black"/>
                    </a:solidFill>
                    <a:latin typeface="Calibri"/>
                  </a:rPr>
                  <a:t>E</a:t>
                </a:r>
                <a:r>
                  <a:rPr lang="en-US" sz="900" baseline="-25000" dirty="0" err="1" smtClean="0">
                    <a:solidFill>
                      <a:prstClr val="black"/>
                    </a:solidFill>
                    <a:latin typeface="Calibri"/>
                  </a:rPr>
                  <a:t>in</a:t>
                </a:r>
                <a:endParaRPr lang="en-US" sz="9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cxnSp>
            <p:nvCxnSpPr>
              <p:cNvPr id="25" name="Straight Arrow Connector 24"/>
              <p:cNvCxnSpPr>
                <a:stCxn id="24" idx="3"/>
              </p:cNvCxnSpPr>
              <p:nvPr/>
            </p:nvCxnSpPr>
            <p:spPr>
              <a:xfrm>
                <a:off x="5312798" y="3255090"/>
                <a:ext cx="1573779" cy="1588"/>
              </a:xfrm>
              <a:prstGeom prst="straightConnector1">
                <a:avLst/>
              </a:prstGeom>
              <a:ln w="22225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/>
              <p:cNvCxnSpPr>
                <a:endCxn id="23" idx="3"/>
              </p:cNvCxnSpPr>
              <p:nvPr/>
            </p:nvCxnSpPr>
            <p:spPr>
              <a:xfrm rot="10800000">
                <a:off x="5312799" y="4941333"/>
                <a:ext cx="1821727" cy="1"/>
              </a:xfrm>
              <a:prstGeom prst="straightConnector1">
                <a:avLst/>
              </a:prstGeom>
              <a:ln w="22225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oup 36"/>
            <p:cNvGrpSpPr/>
            <p:nvPr/>
          </p:nvGrpSpPr>
          <p:grpSpPr>
            <a:xfrm rot="5400000">
              <a:off x="3668704" y="4848099"/>
              <a:ext cx="1989287" cy="1415156"/>
              <a:chOff x="4744014" y="2785144"/>
              <a:chExt cx="3830208" cy="2647276"/>
            </a:xfrm>
          </p:grpSpPr>
          <p:sp>
            <p:nvSpPr>
              <p:cNvPr id="38" name="Oval 37"/>
              <p:cNvSpPr/>
              <p:nvPr/>
            </p:nvSpPr>
            <p:spPr>
              <a:xfrm>
                <a:off x="5880099" y="2785144"/>
                <a:ext cx="2694123" cy="264727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40000" dist="22987" dir="2880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900">
                  <a:solidFill>
                    <a:prstClr val="white"/>
                  </a:solidFill>
                  <a:latin typeface="Calibri"/>
                </a:endParaRPr>
              </a:p>
            </p:txBody>
          </p:sp>
          <p:grpSp>
            <p:nvGrpSpPr>
              <p:cNvPr id="39" name="Group 38"/>
              <p:cNvGrpSpPr/>
              <p:nvPr/>
            </p:nvGrpSpPr>
            <p:grpSpPr>
              <a:xfrm>
                <a:off x="6362600" y="3050695"/>
                <a:ext cx="1729113" cy="2334000"/>
                <a:chOff x="6056145" y="2662376"/>
                <a:chExt cx="2305050" cy="3111415"/>
              </a:xfrm>
            </p:grpSpPr>
            <p:sp>
              <p:nvSpPr>
                <p:cNvPr id="44" name="Rectangle 43"/>
                <p:cNvSpPr/>
                <p:nvPr/>
              </p:nvSpPr>
              <p:spPr>
                <a:xfrm>
                  <a:off x="6056145" y="3672796"/>
                  <a:ext cx="736600" cy="49953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900" dirty="0" smtClean="0">
                      <a:solidFill>
                        <a:prstClr val="black"/>
                      </a:solidFill>
                      <a:latin typeface="Calibri"/>
                    </a:rPr>
                    <a:t>V</a:t>
                  </a:r>
                  <a:r>
                    <a:rPr lang="en-US" sz="900" baseline="-25000" dirty="0" smtClean="0">
                      <a:solidFill>
                        <a:prstClr val="black"/>
                      </a:solidFill>
                      <a:latin typeface="Calibri"/>
                    </a:rPr>
                    <a:t>1</a:t>
                  </a:r>
                  <a:endParaRPr lang="en-US" sz="900" baseline="-2500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5" name="Rectangle 44"/>
                <p:cNvSpPr/>
                <p:nvPr/>
              </p:nvSpPr>
              <p:spPr>
                <a:xfrm>
                  <a:off x="7624595" y="3672796"/>
                  <a:ext cx="736600" cy="49953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900" dirty="0" smtClean="0">
                      <a:solidFill>
                        <a:prstClr val="black"/>
                      </a:solidFill>
                      <a:latin typeface="Calibri"/>
                    </a:rPr>
                    <a:t>V</a:t>
                  </a:r>
                  <a:r>
                    <a:rPr lang="en-US" sz="900" baseline="-25000" dirty="0">
                      <a:solidFill>
                        <a:prstClr val="black"/>
                      </a:solidFill>
                      <a:latin typeface="Calibri"/>
                    </a:rPr>
                    <a:t>2</a:t>
                  </a:r>
                  <a:endParaRPr lang="en-US" sz="90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6" name="Oval 45"/>
                <p:cNvSpPr/>
                <p:nvPr/>
              </p:nvSpPr>
              <p:spPr>
                <a:xfrm>
                  <a:off x="6754645" y="2662376"/>
                  <a:ext cx="977900" cy="54494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900" dirty="0" smtClean="0">
                      <a:solidFill>
                        <a:prstClr val="black"/>
                      </a:solidFill>
                      <a:latin typeface="Calibri"/>
                    </a:rPr>
                    <a:t>F</a:t>
                  </a:r>
                  <a:endParaRPr lang="en-US" sz="90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7" name="Right Arrow 46"/>
                <p:cNvSpPr/>
                <p:nvPr/>
              </p:nvSpPr>
              <p:spPr>
                <a:xfrm>
                  <a:off x="7021345" y="3786327"/>
                  <a:ext cx="444500" cy="261120"/>
                </a:xfrm>
                <a:prstGeom prst="rightArrow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90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grpSp>
              <p:nvGrpSpPr>
                <p:cNvPr id="48" name="Group 27"/>
                <p:cNvGrpSpPr/>
                <p:nvPr/>
              </p:nvGrpSpPr>
              <p:grpSpPr>
                <a:xfrm>
                  <a:off x="6897855" y="4915952"/>
                  <a:ext cx="749300" cy="857839"/>
                  <a:chOff x="3257550" y="5416550"/>
                  <a:chExt cx="749300" cy="959616"/>
                </a:xfrm>
                <a:solidFill>
                  <a:schemeClr val="bg1"/>
                </a:solidFill>
              </p:grpSpPr>
              <p:sp>
                <p:nvSpPr>
                  <p:cNvPr id="52" name="Isosceles Triangle 12"/>
                  <p:cNvSpPr/>
                  <p:nvPr/>
                </p:nvSpPr>
                <p:spPr>
                  <a:xfrm flipV="1">
                    <a:off x="3257550" y="5416550"/>
                    <a:ext cx="749300" cy="596900"/>
                  </a:xfrm>
                  <a:prstGeom prst="triangle">
                    <a:avLst>
                      <a:gd name="adj" fmla="val 50000"/>
                    </a:avLst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4572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sz="900" dirty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53" name="Rectangle 52"/>
                  <p:cNvSpPr/>
                  <p:nvPr/>
                </p:nvSpPr>
                <p:spPr>
                  <a:xfrm>
                    <a:off x="3441430" y="5483183"/>
                    <a:ext cx="438421" cy="89298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>
                    <a:spAutoFit/>
                  </a:bodyPr>
                  <a:lstStyle/>
                  <a:p>
                    <a:pPr algn="ctr" defTabSz="4572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900" dirty="0" smtClean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rPr>
                      <a:t>P</a:t>
                    </a:r>
                    <a:endParaRPr lang="en-US" sz="900" dirty="0">
                      <a:solidFill>
                        <a:prstClr val="black"/>
                      </a:solidFill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cxnSp>
              <p:nvCxnSpPr>
                <p:cNvPr id="49" name="Straight Arrow Connector 48"/>
                <p:cNvCxnSpPr>
                  <a:stCxn id="44" idx="0"/>
                  <a:endCxn id="46" idx="3"/>
                </p:cNvCxnSpPr>
                <p:nvPr/>
              </p:nvCxnSpPr>
              <p:spPr>
                <a:xfrm rot="5400000" flipH="1" flipV="1">
                  <a:off x="6388510" y="3163451"/>
                  <a:ext cx="545280" cy="473410"/>
                </a:xfrm>
                <a:prstGeom prst="straightConnector1">
                  <a:avLst/>
                </a:prstGeom>
                <a:ln w="63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Arrow Connector 49"/>
                <p:cNvCxnSpPr>
                  <a:stCxn id="46" idx="5"/>
                  <a:endCxn id="45" idx="0"/>
                </p:cNvCxnSpPr>
                <p:nvPr/>
              </p:nvCxnSpPr>
              <p:spPr>
                <a:xfrm rot="16200000" flipH="1">
                  <a:off x="7518475" y="3198376"/>
                  <a:ext cx="545280" cy="403560"/>
                </a:xfrm>
                <a:prstGeom prst="straightConnector1">
                  <a:avLst/>
                </a:prstGeom>
                <a:ln w="63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Arrow Connector 50"/>
                <p:cNvCxnSpPr/>
                <p:nvPr/>
              </p:nvCxnSpPr>
              <p:spPr>
                <a:xfrm rot="5400000">
                  <a:off x="7286461" y="4186813"/>
                  <a:ext cx="720918" cy="691950"/>
                </a:xfrm>
                <a:prstGeom prst="straightConnector1">
                  <a:avLst/>
                </a:prstGeom>
                <a:ln w="6350" cap="flat" cmpd="sng" algn="ctr">
                  <a:solidFill>
                    <a:schemeClr val="tx1"/>
                  </a:solidFill>
                  <a:prstDash val="dash"/>
                  <a:round/>
                  <a:headEnd type="none" w="med" len="med"/>
                  <a:tailEnd type="arrow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0" name="Folded Corner 39"/>
              <p:cNvSpPr/>
              <p:nvPr/>
            </p:nvSpPr>
            <p:spPr>
              <a:xfrm>
                <a:off x="4744014" y="4702918"/>
                <a:ext cx="568784" cy="476827"/>
              </a:xfrm>
              <a:prstGeom prst="foldedCorner">
                <a:avLst>
                  <a:gd name="adj" fmla="val 36667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900" dirty="0" err="1" smtClean="0">
                    <a:solidFill>
                      <a:prstClr val="black"/>
                    </a:solidFill>
                    <a:latin typeface="Calibri"/>
                  </a:rPr>
                  <a:t>E</a:t>
                </a:r>
                <a:r>
                  <a:rPr lang="en-US" sz="900" baseline="-25000" dirty="0" err="1" smtClean="0">
                    <a:solidFill>
                      <a:prstClr val="black"/>
                    </a:solidFill>
                    <a:latin typeface="Calibri"/>
                  </a:rPr>
                  <a:t>out</a:t>
                </a:r>
                <a:endParaRPr lang="en-US" sz="9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1" name="Folded Corner 40"/>
              <p:cNvSpPr/>
              <p:nvPr/>
            </p:nvSpPr>
            <p:spPr>
              <a:xfrm>
                <a:off x="4744808" y="3016676"/>
                <a:ext cx="567990" cy="476827"/>
              </a:xfrm>
              <a:prstGeom prst="foldedCorner">
                <a:avLst>
                  <a:gd name="adj" fmla="val 36667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900" dirty="0" err="1" smtClean="0">
                    <a:solidFill>
                      <a:prstClr val="black"/>
                    </a:solidFill>
                    <a:latin typeface="Calibri"/>
                  </a:rPr>
                  <a:t>E</a:t>
                </a:r>
                <a:r>
                  <a:rPr lang="en-US" sz="900" baseline="-25000" dirty="0" err="1" smtClean="0">
                    <a:solidFill>
                      <a:prstClr val="black"/>
                    </a:solidFill>
                    <a:latin typeface="Calibri"/>
                  </a:rPr>
                  <a:t>in</a:t>
                </a:r>
                <a:endParaRPr lang="en-US" sz="9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cxnSp>
            <p:nvCxnSpPr>
              <p:cNvPr id="42" name="Straight Arrow Connector 41"/>
              <p:cNvCxnSpPr>
                <a:stCxn id="41" idx="3"/>
              </p:cNvCxnSpPr>
              <p:nvPr/>
            </p:nvCxnSpPr>
            <p:spPr>
              <a:xfrm>
                <a:off x="5312798" y="3255090"/>
                <a:ext cx="1573779" cy="1588"/>
              </a:xfrm>
              <a:prstGeom prst="straightConnector1">
                <a:avLst/>
              </a:prstGeom>
              <a:ln w="22225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42"/>
              <p:cNvCxnSpPr>
                <a:endCxn id="40" idx="3"/>
              </p:cNvCxnSpPr>
              <p:nvPr/>
            </p:nvCxnSpPr>
            <p:spPr>
              <a:xfrm rot="10800000">
                <a:off x="5312799" y="4941333"/>
                <a:ext cx="1821727" cy="1"/>
              </a:xfrm>
              <a:prstGeom prst="straightConnector1">
                <a:avLst/>
              </a:prstGeom>
              <a:ln w="22225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6" name="TextBox 55"/>
          <p:cNvSpPr txBox="1"/>
          <p:nvPr/>
        </p:nvSpPr>
        <p:spPr>
          <a:xfrm>
            <a:off x="7821088" y="3092939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ea typeface="+mn-ea"/>
                <a:cs typeface="+mn-cs"/>
              </a:rPr>
              <a:t>Participant</a:t>
            </a:r>
            <a:endParaRPr lang="en-US" sz="1800" dirty="0">
              <a:solidFill>
                <a:prstClr val="black">
                  <a:lumMod val="65000"/>
                  <a:lumOff val="35000"/>
                </a:prstClr>
              </a:solidFill>
              <a:latin typeface="Calibri"/>
              <a:ea typeface="+mn-ea"/>
              <a:cs typeface="+mn-cs"/>
            </a:endParaRPr>
          </a:p>
        </p:txBody>
      </p:sp>
      <p:cxnSp>
        <p:nvCxnSpPr>
          <p:cNvPr id="57" name="Straight Arrow Connector 56"/>
          <p:cNvCxnSpPr>
            <a:stCxn id="56" idx="1"/>
          </p:cNvCxnSpPr>
          <p:nvPr/>
        </p:nvCxnSpPr>
        <p:spPr>
          <a:xfrm rot="10800000">
            <a:off x="7277100" y="3277605"/>
            <a:ext cx="543988" cy="1588"/>
          </a:xfrm>
          <a:prstGeom prst="straightConnector1">
            <a:avLst/>
          </a:prstGeom>
          <a:ln w="635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6868164" y="5103888"/>
            <a:ext cx="1450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ea typeface="+mn-ea"/>
                <a:cs typeface="+mn-cs"/>
              </a:rPr>
              <a:t>Conversation</a:t>
            </a:r>
            <a:endParaRPr lang="en-US" sz="1800" dirty="0">
              <a:solidFill>
                <a:prstClr val="black">
                  <a:lumMod val="65000"/>
                  <a:lumOff val="35000"/>
                </a:prstClr>
              </a:solidFill>
              <a:latin typeface="Calibri"/>
              <a:ea typeface="+mn-ea"/>
              <a:cs typeface="+mn-cs"/>
            </a:endParaRPr>
          </a:p>
        </p:txBody>
      </p:sp>
      <p:cxnSp>
        <p:nvCxnSpPr>
          <p:cNvPr id="62" name="Straight Arrow Connector 61"/>
          <p:cNvCxnSpPr>
            <a:stCxn id="61" idx="1"/>
          </p:cNvCxnSpPr>
          <p:nvPr/>
        </p:nvCxnSpPr>
        <p:spPr>
          <a:xfrm rot="10800000">
            <a:off x="6324182" y="5103888"/>
            <a:ext cx="543983" cy="184666"/>
          </a:xfrm>
          <a:prstGeom prst="straightConnector1">
            <a:avLst/>
          </a:prstGeom>
          <a:ln w="635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0964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Participant Model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-177799" y="1677360"/>
            <a:ext cx="5791200" cy="5687042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Conversation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val 4"/>
          <p:cNvSpPr/>
          <p:nvPr/>
        </p:nvSpPr>
        <p:spPr>
          <a:xfrm>
            <a:off x="5875232" y="2883380"/>
            <a:ext cx="2455967" cy="1891820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 err="1" smtClean="0">
                <a:solidFill>
                  <a:prstClr val="black"/>
                </a:solidFill>
                <a:latin typeface="Calibri"/>
              </a:rPr>
              <a:t>Reasonner</a:t>
            </a:r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val 5"/>
          <p:cNvSpPr/>
          <p:nvPr/>
        </p:nvSpPr>
        <p:spPr>
          <a:xfrm>
            <a:off x="-141747" y="2921000"/>
            <a:ext cx="2056196" cy="1854200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Interlocutor</a:t>
            </a:r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3544504" y="2921000"/>
            <a:ext cx="2056196" cy="1854200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Interlocutor</a:t>
            </a:r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21301" y="3501122"/>
            <a:ext cx="903087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Receive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Send</a:t>
            </a:r>
            <a:endParaRPr lang="en-US" sz="18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1" name="Right Bracket 20"/>
          <p:cNvSpPr/>
          <p:nvPr/>
        </p:nvSpPr>
        <p:spPr>
          <a:xfrm rot="5400000">
            <a:off x="5861049" y="2635250"/>
            <a:ext cx="330200" cy="4610099"/>
          </a:xfrm>
          <a:prstGeom prst="righ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613401" y="5189835"/>
            <a:ext cx="15350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Participant</a:t>
            </a:r>
            <a:endParaRPr lang="en-US" sz="24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106854" y="3501122"/>
            <a:ext cx="70640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Read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Write</a:t>
            </a:r>
            <a:endParaRPr lang="en-US" sz="18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321301" y="1706122"/>
            <a:ext cx="2633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ea typeface="+mn-ea"/>
                <a:cs typeface="+mn-cs"/>
              </a:rPr>
              <a:t>Local Conversational State</a:t>
            </a:r>
            <a:endParaRPr lang="en-US" sz="1800" dirty="0">
              <a:solidFill>
                <a:prstClr val="black">
                  <a:lumMod val="65000"/>
                  <a:lumOff val="35000"/>
                </a:prstClr>
              </a:solidFill>
              <a:latin typeface="Calibri"/>
              <a:ea typeface="+mn-ea"/>
              <a:cs typeface="+mn-cs"/>
            </a:endParaRPr>
          </a:p>
        </p:txBody>
      </p:sp>
      <p:cxnSp>
        <p:nvCxnSpPr>
          <p:cNvPr id="27" name="Straight Arrow Connector 26"/>
          <p:cNvCxnSpPr>
            <a:stCxn id="26" idx="1"/>
          </p:cNvCxnSpPr>
          <p:nvPr/>
        </p:nvCxnSpPr>
        <p:spPr>
          <a:xfrm rot="10800000" flipV="1">
            <a:off x="4724401" y="1890788"/>
            <a:ext cx="596901" cy="1385812"/>
          </a:xfrm>
          <a:prstGeom prst="straightConnector1">
            <a:avLst/>
          </a:prstGeom>
          <a:ln w="635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942254" y="2227855"/>
            <a:ext cx="2024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ea typeface="+mn-ea"/>
                <a:cs typeface="+mn-cs"/>
              </a:rPr>
              <a:t>Local Analytic State</a:t>
            </a:r>
            <a:endParaRPr lang="en-US" sz="1800" dirty="0">
              <a:solidFill>
                <a:prstClr val="black">
                  <a:lumMod val="65000"/>
                  <a:lumOff val="35000"/>
                </a:prstClr>
              </a:solidFill>
              <a:latin typeface="Calibri"/>
              <a:ea typeface="+mn-ea"/>
              <a:cs typeface="+mn-cs"/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rot="5400000">
            <a:off x="6385536" y="2719885"/>
            <a:ext cx="864080" cy="249352"/>
          </a:xfrm>
          <a:prstGeom prst="straightConnector1">
            <a:avLst/>
          </a:prstGeom>
          <a:ln w="635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6852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5780C-50D1-AE47-9D24-34C8C4DDD8AD}" type="slidenum">
              <a:rPr lang="en-US"/>
              <a:pPr/>
              <a:t>2</a:t>
            </a:fld>
            <a:endParaRPr lang="en-US"/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1476375"/>
            <a:ext cx="4000500" cy="4402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0" name="Rectangle 2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Observatory Deployment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388" y="1476375"/>
            <a:ext cx="4000500" cy="4402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1755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57200" indent="-457200">
              <a:spcBef>
                <a:spcPts val="0"/>
              </a:spcBef>
              <a:spcAft>
                <a:spcPts val="0"/>
              </a:spcAft>
            </a:pPr>
            <a:r>
              <a:rPr lang="en-US" sz="2800" kern="1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Deferred </a:t>
            </a:r>
            <a:r>
              <a:rPr lang="en-US" sz="2800" kern="12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</a:t>
            </a:r>
            <a:r>
              <a:rPr lang="en-US" sz="2800" kern="1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inding of Information Model to Session Type </a:t>
            </a:r>
            <a:endParaRPr lang="en-US" sz="2800" kern="12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524000"/>
            <a:ext cx="8382000" cy="47244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600" dirty="0"/>
              <a:t>module Test;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type &lt;java&gt; "</a:t>
            </a:r>
            <a:r>
              <a:rPr lang="en-US" sz="1600" dirty="0" err="1"/>
              <a:t>java.lang.String</a:t>
            </a:r>
            <a:r>
              <a:rPr lang="en-US" sz="1600" dirty="0"/>
              <a:t>" from "</a:t>
            </a:r>
            <a:r>
              <a:rPr lang="en-US" sz="1600" dirty="0" err="1"/>
              <a:t>rt.jar</a:t>
            </a:r>
            <a:r>
              <a:rPr lang="en-US" sz="1600" dirty="0"/>
              <a:t>" as String;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global protocol Foo&lt;type Y, sig X&gt;(role A, role B, role C)</a:t>
            </a:r>
          </a:p>
          <a:p>
            <a:pPr marL="0" indent="0">
              <a:buNone/>
            </a:pPr>
            <a:r>
              <a:rPr lang="en-US" sz="1600" dirty="0"/>
              <a:t>{</a:t>
            </a:r>
          </a:p>
          <a:p>
            <a:pPr marL="0" indent="0">
              <a:buNone/>
            </a:pPr>
            <a:r>
              <a:rPr lang="en-US" sz="1600" dirty="0"/>
              <a:t>	m1(String) from A to B;</a:t>
            </a:r>
          </a:p>
          <a:p>
            <a:pPr marL="0" indent="0">
              <a:buNone/>
            </a:pPr>
            <a:r>
              <a:rPr lang="en-US" sz="1600" dirty="0"/>
              <a:t>	m1(Y) from A to B;</a:t>
            </a:r>
          </a:p>
          <a:p>
            <a:pPr marL="0" indent="0">
              <a:buNone/>
            </a:pPr>
            <a:r>
              <a:rPr lang="en-US" sz="1600" dirty="0"/>
              <a:t>	X from A to B;</a:t>
            </a:r>
          </a:p>
          <a:p>
            <a:pPr marL="0" indent="0">
              <a:buNone/>
            </a:pPr>
            <a:r>
              <a:rPr lang="en-US" sz="1600" dirty="0"/>
              <a:t>}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global protocol Bar(role A, role B, role C)</a:t>
            </a:r>
          </a:p>
          <a:p>
            <a:pPr marL="0" indent="0">
              <a:buNone/>
            </a:pPr>
            <a:r>
              <a:rPr lang="en-US" sz="1600" dirty="0"/>
              <a:t>{</a:t>
            </a:r>
          </a:p>
          <a:p>
            <a:pPr marL="0" indent="0">
              <a:buNone/>
            </a:pPr>
            <a:r>
              <a:rPr lang="en-US" sz="1600" dirty="0"/>
              <a:t>	do Foo&lt;String, m1(String)&gt;(A, B, C);</a:t>
            </a:r>
          </a:p>
          <a:p>
            <a:pPr marL="0" indent="0">
              <a:buNone/>
            </a:pPr>
            <a:r>
              <a:rPr lang="en-US" sz="1600" dirty="0"/>
              <a:t>}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19202400" indent="-192024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189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377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566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754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490D5F7C-DE42-42CF-8524-F15765EB4114}" type="slidenum">
              <a:rPr lang="en-US" sz="900">
                <a:solidFill>
                  <a:srgbClr val="0C5890"/>
                </a:solidFill>
              </a:rPr>
              <a:pPr eaLnBrk="1" hangingPunct="1"/>
              <a:t>20</a:t>
            </a:fld>
            <a:endParaRPr lang="en-US" sz="900" dirty="0">
              <a:solidFill>
                <a:srgbClr val="0C58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033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7F691-9DAE-654D-93CB-8D904D5A5C68}" type="slidenum">
              <a:rPr lang="en-US"/>
              <a:pPr/>
              <a:t>3</a:t>
            </a:fld>
            <a:endParaRPr lang="en-US"/>
          </a:p>
        </p:txBody>
      </p:sp>
      <p:sp>
        <p:nvSpPr>
          <p:cNvPr id="10241" name="Rectangle 1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Interactive Ocean Observing</a:t>
            </a:r>
          </a:p>
        </p:txBody>
      </p:sp>
      <p:sp>
        <p:nvSpPr>
          <p:cNvPr id="10242" name="Rectangle 2"/>
          <p:cNvSpPr>
            <a:spLocks noChangeArrowheads="1"/>
          </p:cNvSpPr>
          <p:nvPr>
            <p:ph type="body" idx="1"/>
          </p:nvPr>
        </p:nvSpPr>
        <p:spPr>
          <a:xfrm>
            <a:off x="590550" y="1362075"/>
            <a:ext cx="7762875" cy="1876425"/>
          </a:xfrm>
          <a:ln/>
        </p:spPr>
        <p:txBody>
          <a:bodyPr/>
          <a:lstStyle/>
          <a:p>
            <a:r>
              <a:rPr lang="en-US" sz="1800"/>
              <a:t>Global Interactive Federated Ocean Observatory Network</a:t>
            </a:r>
          </a:p>
          <a:p>
            <a:r>
              <a:rPr lang="en-US" sz="1800"/>
              <a:t>Real-time Automated Sense and Response</a:t>
            </a:r>
          </a:p>
          <a:p>
            <a:r>
              <a:rPr lang="en-US" sz="1800"/>
              <a:t>Command an Autonomous </a:t>
            </a:r>
            <a:r>
              <a:rPr lang="ja-JP" altLang="en-US" sz="1800">
                <a:latin typeface="Arial"/>
              </a:rPr>
              <a:t>“</a:t>
            </a:r>
            <a:r>
              <a:rPr lang="en-US" sz="1800"/>
              <a:t>Federated Network of Things</a:t>
            </a:r>
            <a:r>
              <a:rPr lang="ja-JP" altLang="en-US" sz="1800">
                <a:latin typeface="Arial"/>
              </a:rPr>
              <a:t>”</a:t>
            </a:r>
            <a:endParaRPr lang="en-US" sz="1800"/>
          </a:p>
          <a:p>
            <a:r>
              <a:rPr lang="en-US" sz="1800"/>
              <a:t>Built over a Multi-Layer Network Strategy</a:t>
            </a:r>
          </a:p>
          <a:p>
            <a:r>
              <a:rPr lang="en-US" sz="1800"/>
              <a:t>Dependent on Asynchronous Reliable Messaging 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3290887"/>
            <a:ext cx="3543300" cy="522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788" y="3267075"/>
            <a:ext cx="4282678" cy="527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7251032"/>
      </p:ext>
    </p:extLst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E22EC-5465-4C42-BE4E-5BAE10C0E7F5}" type="slidenum">
              <a:rPr lang="en-US"/>
              <a:pPr/>
              <a:t>4</a:t>
            </a:fld>
            <a:endParaRPr lang="en-US"/>
          </a:p>
        </p:txBody>
      </p:sp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14288" tIns="14288" rIns="14288" bIns="14288">
            <a:normAutofit fontScale="90000"/>
          </a:bodyPr>
          <a:lstStyle/>
          <a:p>
            <a:r>
              <a:rPr lang="en-US" dirty="0"/>
              <a:t>OOI Integrated Observatory Software Capability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1413272"/>
            <a:ext cx="8252222" cy="515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6442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8ECD2-F4BA-0B4E-BECB-92632C88BDC7}" type="slidenum">
              <a:rPr lang="en-US">
                <a:latin typeface="Arial"/>
              </a:rPr>
              <a:pPr/>
              <a:t>5</a:t>
            </a:fld>
            <a:endParaRPr lang="en-US">
              <a:latin typeface="Arial"/>
            </a:endParaRPr>
          </a:p>
        </p:txBody>
      </p:sp>
      <p:sp>
        <p:nvSpPr>
          <p:cNvPr id="3174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Architecture Core Principles</a:t>
            </a: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Arial Bold" charset="0"/>
                <a:cs typeface="Arial Bold" charset="0"/>
                <a:sym typeface="Arial Bold" charset="0"/>
              </a:rPr>
              <a:t>Message Based</a:t>
            </a:r>
            <a:endParaRPr lang="en-US" dirty="0"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  <a:p>
            <a:r>
              <a:rPr lang="en-US" dirty="0">
                <a:latin typeface="Arial Bold" charset="0"/>
                <a:cs typeface="Arial Bold" charset="0"/>
                <a:sym typeface="Arial Bold" charset="0"/>
              </a:rPr>
              <a:t>Service-Oriented</a:t>
            </a:r>
            <a:endParaRPr lang="en-US" dirty="0"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  <a:p>
            <a:pPr marL="200020" lvl="1"/>
            <a:r>
              <a:rPr lang="en-US" dirty="0"/>
              <a:t>defined service interfaces; policy applies; message and web enabled</a:t>
            </a:r>
          </a:p>
          <a:p>
            <a:r>
              <a:rPr lang="en-US" dirty="0">
                <a:latin typeface="Arial Bold" charset="0"/>
                <a:cs typeface="Arial Bold" charset="0"/>
                <a:sym typeface="Arial Bold" charset="0"/>
              </a:rPr>
              <a:t>Managed Resources</a:t>
            </a:r>
            <a:endParaRPr lang="en-US" dirty="0"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  <a:p>
            <a:pPr marL="200020" lvl="1"/>
            <a:r>
              <a:rPr lang="en-US" dirty="0"/>
              <a:t>defined resource objects and associations; resource lifecycle</a:t>
            </a:r>
          </a:p>
          <a:p>
            <a:r>
              <a:rPr lang="en-US" dirty="0">
                <a:latin typeface="Arial Bold" charset="0"/>
                <a:cs typeface="Arial Bold" charset="0"/>
                <a:sym typeface="Arial Bold" charset="0"/>
              </a:rPr>
              <a:t>Multi Domain of Authority</a:t>
            </a:r>
            <a:endParaRPr lang="en-US" dirty="0"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  <a:p>
            <a:r>
              <a:rPr lang="en-US" dirty="0">
                <a:latin typeface="Arial Bold" charset="0"/>
                <a:cs typeface="Arial Bold" charset="0"/>
                <a:sym typeface="Arial Bold" charset="0"/>
              </a:rPr>
              <a:t>Interacting Agents</a:t>
            </a:r>
            <a:endParaRPr lang="en-US" dirty="0"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  <a:p>
            <a:pPr marL="200020" lvl="1"/>
            <a:r>
              <a:rPr lang="en-US" dirty="0"/>
              <a:t>negotiations and commitments</a:t>
            </a:r>
          </a:p>
          <a:p>
            <a:r>
              <a:rPr lang="en-US" dirty="0">
                <a:latin typeface="Arial Bold" charset="0"/>
                <a:cs typeface="Arial Bold" charset="0"/>
                <a:sym typeface="Arial Bold" charset="0"/>
              </a:rPr>
              <a:t>Common Data and Metadata Model</a:t>
            </a:r>
            <a:endParaRPr lang="en-US" dirty="0"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  <a:p>
            <a:r>
              <a:rPr lang="en-US" dirty="0">
                <a:latin typeface="Arial Bold" charset="0"/>
                <a:cs typeface="Arial Bold" charset="0"/>
                <a:sym typeface="Arial Bold" charset="0"/>
              </a:rPr>
              <a:t>Cloud Virtualization Execution</a:t>
            </a:r>
            <a:endParaRPr lang="en-US" dirty="0"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842908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DAE0B-D1C3-AA4C-96C9-1FC93299BAC8}" type="slidenum">
              <a:rPr lang="en-US"/>
              <a:pPr/>
              <a:t>6</a:t>
            </a:fld>
            <a:endParaRPr lang="en-US"/>
          </a:p>
        </p:txBody>
      </p:sp>
      <p:sp>
        <p:nvSpPr>
          <p:cNvPr id="3276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Core Principle: Resource Registry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19200"/>
            <a:ext cx="7300913" cy="5016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052969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C1E4D4-4323-BE49-8204-6C1A37770255}" type="slidenum">
              <a:rPr lang="en-US"/>
              <a:pPr/>
              <a:t>7</a:t>
            </a:fld>
            <a:endParaRPr lang="en-US"/>
          </a:p>
        </p:txBody>
      </p:sp>
      <p:sp>
        <p:nvSpPr>
          <p:cNvPr id="3379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Core Principle: Resources and Associations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1204913"/>
            <a:ext cx="7837289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080878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1077E-B1E4-5D4A-B094-39CAEF62A0F5}" type="slidenum">
              <a:rPr lang="en-US"/>
              <a:pPr/>
              <a:t>8</a:t>
            </a:fld>
            <a:endParaRPr lang="en-US"/>
          </a:p>
        </p:txBody>
      </p:sp>
      <p:sp>
        <p:nvSpPr>
          <p:cNvPr id="4403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Domains of Authority, Agents and Policy</a:t>
            </a: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90637"/>
            <a:ext cx="7557492" cy="5012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969865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E0B9A8-FB5B-2E4D-973C-5E6F56F87DCD}" type="slidenum">
              <a:rPr lang="en-US"/>
              <a:pPr/>
              <a:t>9</a:t>
            </a:fld>
            <a:endParaRPr lang="en-US"/>
          </a:p>
        </p:txBody>
      </p:sp>
      <p:sp>
        <p:nvSpPr>
          <p:cNvPr id="3481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sz="2400"/>
              <a:t>Core Principle: Distributed Processing &amp; Communicate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1200150"/>
            <a:ext cx="8026599" cy="494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3905250"/>
            <a:ext cx="6572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630776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theme/theme1.xml><?xml version="1.0" encoding="utf-8"?>
<a:theme xmlns:a="http://schemas.openxmlformats.org/drawingml/2006/main" name="Template_Slides_Annual_Review_2011-04-05_ver_1-00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Arial" charset="0"/>
          </a:defRPr>
        </a:defPPr>
      </a:lstStyle>
    </a:lnDef>
  </a:objectDefaults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&amp; Bullets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2D0DB"/>
      </a:accent1>
      <a:accent2>
        <a:srgbClr val="333399"/>
      </a:accent2>
      <a:accent3>
        <a:srgbClr val="FFFFFF"/>
      </a:accent3>
      <a:accent4>
        <a:srgbClr val="000000"/>
      </a:accent4>
      <a:accent5>
        <a:srgbClr val="D5E4E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Arial"/>
        <a:ea typeface="ヒラギノ角ゴ ProN W3"/>
        <a:cs typeface="ヒラギノ角ゴ ProN W3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7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7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31262</TotalTime>
  <Pages>0</Pages>
  <Words>351</Words>
  <Characters>0</Characters>
  <Application>Microsoft Macintosh PowerPoint</Application>
  <PresentationFormat>On-screen Show (4:3)</PresentationFormat>
  <Lines>0</Lines>
  <Paragraphs>125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Template_Slides_Annual_Review_2011-04-05_ver_1-00</vt:lpstr>
      <vt:lpstr>Title &amp; Bullets</vt:lpstr>
      <vt:lpstr>Office Theme</vt:lpstr>
      <vt:lpstr>1_Office Theme</vt:lpstr>
      <vt:lpstr>2_Office Theme</vt:lpstr>
      <vt:lpstr>PowerPoint Presentation</vt:lpstr>
      <vt:lpstr>Observatory Deployment</vt:lpstr>
      <vt:lpstr>Interactive Ocean Observing</vt:lpstr>
      <vt:lpstr>OOI Integrated Observatory Software Capability</vt:lpstr>
      <vt:lpstr>Architecture Core Principles</vt:lpstr>
      <vt:lpstr>Core Principle: Resource Registry</vt:lpstr>
      <vt:lpstr>Core Principle: Resources and Associations</vt:lpstr>
      <vt:lpstr>Domains of Authority, Agents and Policy</vt:lpstr>
      <vt:lpstr>Core Principle: Distributed Processing &amp; Communicate</vt:lpstr>
      <vt:lpstr>Core Principle: Capability Container and Processes</vt:lpstr>
      <vt:lpstr>Core Principle: Business Semantics Driven Governance</vt:lpstr>
      <vt:lpstr>API - Current State</vt:lpstr>
      <vt:lpstr>API - Target State</vt:lpstr>
      <vt:lpstr>Principals, Contracts and Policy</vt:lpstr>
      <vt:lpstr>Negotiations, Commitments &amp; Contracts</vt:lpstr>
      <vt:lpstr>Resource Control</vt:lpstr>
      <vt:lpstr>Model, View, Control Model (a monadic conversation model)</vt:lpstr>
      <vt:lpstr>Conversation Model</vt:lpstr>
      <vt:lpstr>Participant Model</vt:lpstr>
      <vt:lpstr>Deferred Binding of Information Model to Session Type </vt:lpstr>
    </vt:vector>
  </TitlesOfParts>
  <Company>Consortium for Ocean Leadership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Paul Matthias</dc:creator>
  <cp:lastModifiedBy>Matthew Arrott</cp:lastModifiedBy>
  <cp:revision>962</cp:revision>
  <cp:lastPrinted>2012-05-30T16:42:55Z</cp:lastPrinted>
  <dcterms:created xsi:type="dcterms:W3CDTF">2010-08-17T11:16:13Z</dcterms:created>
  <dcterms:modified xsi:type="dcterms:W3CDTF">2014-01-09T15:38:00Z</dcterms:modified>
</cp:coreProperties>
</file>